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3386" r:id="rId3"/>
    <p:sldId id="3387" r:id="rId4"/>
    <p:sldId id="3396" r:id="rId5"/>
    <p:sldId id="3389" r:id="rId6"/>
    <p:sldId id="3391" r:id="rId7"/>
    <p:sldId id="3397" r:id="rId8"/>
    <p:sldId id="3398" r:id="rId9"/>
    <p:sldId id="339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1392E11C-957E-4557-BE08-8A226E5BBFFA}">
          <p14:sldIdLst>
            <p14:sldId id="260"/>
            <p14:sldId id="3386"/>
            <p14:sldId id="3387"/>
            <p14:sldId id="3396"/>
            <p14:sldId id="3389"/>
            <p14:sldId id="3391"/>
            <p14:sldId id="3397"/>
            <p14:sldId id="3398"/>
            <p14:sldId id="33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00FF"/>
    <a:srgbClr val="CC00CC"/>
    <a:srgbClr val="99FFCC"/>
    <a:srgbClr val="66FF99"/>
    <a:srgbClr val="339966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0FF8FA-882B-451C-A2E4-314011ED30CB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E2777-6005-46CD-9539-BC6D6D50C6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76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34D80-FF8C-AB3C-9910-1C98E298D9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294C8BC-953B-F07B-FD55-222D196ACC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E4E8D6A2-EB73-CC64-1E9F-CBFE889C2E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652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3310D-80C8-F692-579F-007F977A2F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6258A78-69CA-98FC-8A63-593A9B7DD6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7963856-A965-DDD1-B71B-DCB751336F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921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F00808-749C-1898-DA24-BE13922D00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BE5582C-D630-C0C0-581B-1989E6C2D6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DE3E95E-9C79-A4D7-8583-5FF5A32F7D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745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628BFC-C6C5-653C-A803-5003FBE2F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E70DDCF-6CBF-0D99-A62D-E422D27722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8D1FEDF-D320-CD96-C9C4-1404B5CD58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018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2D087-459B-F6CA-43A4-48F457443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E70F2F0-4DCE-BCC0-6F9D-80F316DA66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59E5BC1-8DD3-D6EA-7FF9-85AF479911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140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FD3B8-86BE-E71D-9918-126D5163B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C69159C-465E-BDBD-D30B-85E1ABBA6D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4DAFAD9-C49B-94D8-3BF5-00D66CCDBE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111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BEEB5-ADC2-08AF-3864-1338396E2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11B3C76-BDDD-5776-A267-01A9168FDD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A8CBC8B-41D5-CCEA-34C1-A67DC2F8AF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434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889D0-E7EA-396D-950B-3361913E0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2E34E09-6ED5-24C5-3B1C-7791D61373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75C6F35-33F0-136B-B667-A7527B58CF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79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CF59D-7A1B-42E6-AA0F-E714DAEB1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99FB6F-05D4-4E68-AE04-A8515F69B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D416C5-4F57-4F1B-953A-696C6FF07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843E20-A35D-4049-A60B-D88A2C44A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1764B4-CD5A-4A6F-8C59-C29187678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86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A63C66-583A-4BF8-8ABD-FCA6217F4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D87C46-6D8A-4B67-A19D-4602A4A5F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C4F6E2-12DD-4744-B1D5-1F0F84DD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17DE55-44AD-4B6B-B40A-F0E44CA18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6A7CB3-2ED2-490D-A12D-9B6A393C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09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86E962F-6D73-4779-A860-13B53AB5CB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FFB87B-9D4E-452C-90FB-532151D4B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F56218-5193-4F73-928F-62B46A90E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A8D1AF-3DEC-442E-A3B3-D4CF30AAA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720244-176C-44E6-B994-70082DADF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415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851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56DA3-5C66-40C6-861C-83C753ADD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68B069-6724-4157-9216-3294C4BEC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A30C5F-3738-4796-BFAF-E5EE832D9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03A9D7-AA71-47FD-9504-75304F84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78EB8-4423-47C1-AB10-282ACA0E2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89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FAAC5-9153-49A6-9446-F89D293F0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4F5A2E-3B96-4E9F-843B-C5715F53E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786B33-582C-4A04-BD86-7C798FF3C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84FC13-9B8C-4CA6-AD76-44623AF2A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C6C0AE1-19D4-4C4A-A0E7-E79C6A2DE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09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6940E-3542-4B57-A6EA-9193DDFCE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EAE52B-66D3-408B-B790-1F6E921CA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E09635A-3B74-4ECA-B127-60ADA6876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78071F-E19D-437B-B306-4862E00F1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3CC71D-4D88-4C7C-B59D-18060B9F6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CAF90D-F24C-4BDE-BBEC-19EFDF070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23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6DEC45-8827-431C-8262-8347BECC8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C27A4C5-59B7-40AC-8F52-1F2FC3FFC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4BE4E03-6ABC-47FD-9678-D9257BE19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40AD934-921A-468D-A2C1-031A115AF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47A93E1-A4DC-46C3-8C4E-D7141913F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27D5D08-C1AE-4B0E-AE1D-BCC91209F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124194A-79B8-4830-92B4-1706E85CE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4D038D0-ABB0-44CF-9613-5B4A7B72F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44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7C55F-7CB5-4CB7-B17A-E1836CDB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2EE710B-4544-4211-808C-8B70C8E53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E13779-BAE1-4A02-B5E9-33E929953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012CBC9-A9A1-418C-BA5A-CFDFC7D7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15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EB099F0-FE26-4B5F-8970-C437E11C7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6B4058A-C619-496B-A883-BC7DDF1D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948AC6-C4A8-457D-BB2D-42CBAF651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84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AC6BD-4A59-4519-9D22-2AE061AB3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B6DC3D-B3A6-4B24-BEB3-909DD5C4F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1CA197E-B6DA-456A-9554-C977C4397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A038533-DAA9-4E49-9C92-6C5341DD1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9AB74B-CB52-409F-8E0C-2CF87076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87E323-145F-4488-A86F-3454AD662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48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80204-6847-468E-9807-5B5BBFC52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9FF1D1D-F14C-4B4C-9592-29B08F5EA0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BB774D-1E5D-4074-931B-30CFA42E4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0EF142-1D5F-4AC1-B4D3-F1E2D264D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C405E3-EC38-4EBF-BE01-622FED6F6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92C828-EE71-44CA-A234-72D3F2A9E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96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30A817A-628A-4DED-8CFF-91029FE27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08BD9D8-9973-4005-9CC3-FFEC4917B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4610C6-08AE-416D-B4AF-244A0C3640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6A586-7C42-484E-A42C-F64E9B0D46E9}" type="datetimeFigureOut">
              <a:rPr lang="cs-CZ" smtClean="0"/>
              <a:t>01.07.2025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6E6407-F72D-4A32-A90E-32C44F5E7E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0EF390-B7DF-4F3E-A4D4-14D8466D69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EC229-9C7B-486A-8617-B9D76E48BE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263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0586059-B254-4676-8A03-FD2A6BBAC3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75399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C68B860-A88E-48AE-AD2F-C1CE5454CC51}"/>
              </a:ext>
            </a:extLst>
          </p:cNvPr>
          <p:cNvSpPr txBox="1"/>
          <p:nvPr/>
        </p:nvSpPr>
        <p:spPr>
          <a:xfrm>
            <a:off x="746396" y="1168837"/>
            <a:ext cx="104647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b="1" dirty="0">
                <a:solidFill>
                  <a:schemeClr val="bg1"/>
                </a:solidFill>
                <a:latin typeface="Gunny Handwriting" panose="03000000000000000000" pitchFamily="66" charset="0"/>
              </a:rPr>
              <a:t>Dohoda o prioritách</a:t>
            </a:r>
          </a:p>
          <a:p>
            <a:pPr algn="ctr"/>
            <a:r>
              <a:rPr lang="cs-CZ" sz="6800" b="1" dirty="0">
                <a:solidFill>
                  <a:schemeClr val="bg1"/>
                </a:solidFill>
                <a:latin typeface="Gunny Handwriting" panose="03000000000000000000" pitchFamily="66" charset="0"/>
              </a:rPr>
              <a:t>MAP IV</a:t>
            </a:r>
          </a:p>
          <a:p>
            <a:pPr algn="ctr"/>
            <a:r>
              <a:rPr lang="cs-CZ" sz="6800" b="1" dirty="0">
                <a:solidFill>
                  <a:schemeClr val="bg1"/>
                </a:solidFill>
                <a:latin typeface="Gunny Handwriting" panose="03000000000000000000" pitchFamily="66" charset="0"/>
              </a:rPr>
              <a:t>- červen 2025 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F654769-2037-47F4-9C89-E2ECC30C90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361" y="6073709"/>
            <a:ext cx="4086726" cy="59722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B33658D-1B86-4983-AE78-7856A86C3F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4709" y="5805653"/>
            <a:ext cx="1825734" cy="907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233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87363-490F-A6DE-DAC0-D9918A26D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01;p1">
            <a:extLst>
              <a:ext uri="{FF2B5EF4-FFF2-40B4-BE49-F238E27FC236}">
                <a16:creationId xmlns:a16="http://schemas.microsoft.com/office/drawing/2014/main" id="{DD2C062F-6469-A4E2-7B37-7E53291D98EA}"/>
              </a:ext>
            </a:extLst>
          </p:cNvPr>
          <p:cNvSpPr/>
          <p:nvPr/>
        </p:nvSpPr>
        <p:spPr>
          <a:xfrm>
            <a:off x="0" y="218356"/>
            <a:ext cx="12192000" cy="84158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9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C1C0CD7-2B26-9DFD-DC3F-888FB75759A7}"/>
              </a:ext>
            </a:extLst>
          </p:cNvPr>
          <p:cNvSpPr txBox="1"/>
          <p:nvPr/>
        </p:nvSpPr>
        <p:spPr>
          <a:xfrm>
            <a:off x="810316" y="358455"/>
            <a:ext cx="5590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PRIORITNÍ OBLASTI -  MAP IV</a:t>
            </a:r>
          </a:p>
        </p:txBody>
      </p:sp>
      <p:grpSp>
        <p:nvGrpSpPr>
          <p:cNvPr id="20" name="Google Shape;85;p1">
            <a:extLst>
              <a:ext uri="{FF2B5EF4-FFF2-40B4-BE49-F238E27FC236}">
                <a16:creationId xmlns:a16="http://schemas.microsoft.com/office/drawing/2014/main" id="{13D681EA-6EDC-5754-7710-8784826B3C38}"/>
              </a:ext>
            </a:extLst>
          </p:cNvPr>
          <p:cNvGrpSpPr/>
          <p:nvPr/>
        </p:nvGrpSpPr>
        <p:grpSpPr>
          <a:xfrm>
            <a:off x="595702" y="1858152"/>
            <a:ext cx="5277467" cy="1347703"/>
            <a:chOff x="445363" y="419472"/>
            <a:chExt cx="5188740" cy="1183337"/>
          </a:xfrm>
        </p:grpSpPr>
        <p:sp>
          <p:nvSpPr>
            <p:cNvPr id="21" name="Google Shape;86;p1">
              <a:extLst>
                <a:ext uri="{FF2B5EF4-FFF2-40B4-BE49-F238E27FC236}">
                  <a16:creationId xmlns:a16="http://schemas.microsoft.com/office/drawing/2014/main" id="{E2E1A6CD-116B-9159-819D-3A79B0EC57B9}"/>
                </a:ext>
              </a:extLst>
            </p:cNvPr>
            <p:cNvSpPr/>
            <p:nvPr/>
          </p:nvSpPr>
          <p:spPr>
            <a:xfrm>
              <a:off x="445363" y="419472"/>
              <a:ext cx="5188740" cy="1183337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87;p1">
              <a:extLst>
                <a:ext uri="{FF2B5EF4-FFF2-40B4-BE49-F238E27FC236}">
                  <a16:creationId xmlns:a16="http://schemas.microsoft.com/office/drawing/2014/main" id="{0F38DEDB-4C72-E734-2316-402C88632749}"/>
                </a:ext>
              </a:extLst>
            </p:cNvPr>
            <p:cNvSpPr/>
            <p:nvPr/>
          </p:nvSpPr>
          <p:spPr>
            <a:xfrm>
              <a:off x="445363" y="419472"/>
              <a:ext cx="122251" cy="118333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88;p1">
              <a:extLst>
                <a:ext uri="{FF2B5EF4-FFF2-40B4-BE49-F238E27FC236}">
                  <a16:creationId xmlns:a16="http://schemas.microsoft.com/office/drawing/2014/main" id="{4B9E4CFE-EDAB-3394-2DBE-29772D0DDF94}"/>
                </a:ext>
              </a:extLst>
            </p:cNvPr>
            <p:cNvSpPr txBox="1"/>
            <p:nvPr/>
          </p:nvSpPr>
          <p:spPr>
            <a:xfrm>
              <a:off x="1079364" y="511669"/>
              <a:ext cx="4355400" cy="10539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b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Poppins"/>
                  <a:cs typeface="Calibri" panose="020F0502020204030204" pitchFamily="34" charset="0"/>
                  <a:sym typeface="Poppins"/>
                </a:rPr>
                <a:t>Podpora inkluzivního vzdělávání v základních školách                              a mateřských školách </a:t>
              </a:r>
              <a:endParaRPr kumimoji="0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endParaRPr>
            </a:p>
          </p:txBody>
        </p:sp>
        <p:sp>
          <p:nvSpPr>
            <p:cNvPr id="24" name="Google Shape;89;p1">
              <a:extLst>
                <a:ext uri="{FF2B5EF4-FFF2-40B4-BE49-F238E27FC236}">
                  <a16:creationId xmlns:a16="http://schemas.microsoft.com/office/drawing/2014/main" id="{BF4BCAB8-9663-F953-76D4-42AB6F4B01D3}"/>
                </a:ext>
              </a:extLst>
            </p:cNvPr>
            <p:cNvSpPr txBox="1"/>
            <p:nvPr/>
          </p:nvSpPr>
          <p:spPr>
            <a:xfrm>
              <a:off x="567614" y="747620"/>
              <a:ext cx="777300" cy="486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3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Poppins"/>
                  <a:cs typeface="Calibri" panose="020F0502020204030204" pitchFamily="34" charset="0"/>
                  <a:sym typeface="Poppins"/>
                </a:rPr>
                <a:t>1.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grpSp>
        <p:nvGrpSpPr>
          <p:cNvPr id="26" name="Google Shape;95;p1">
            <a:extLst>
              <a:ext uri="{FF2B5EF4-FFF2-40B4-BE49-F238E27FC236}">
                <a16:creationId xmlns:a16="http://schemas.microsoft.com/office/drawing/2014/main" id="{7A1724B2-035B-0A07-2FBF-A0DD04D59ED2}"/>
              </a:ext>
            </a:extLst>
          </p:cNvPr>
          <p:cNvGrpSpPr/>
          <p:nvPr/>
        </p:nvGrpSpPr>
        <p:grpSpPr>
          <a:xfrm>
            <a:off x="595701" y="3528444"/>
            <a:ext cx="5277527" cy="1426630"/>
            <a:chOff x="6557896" y="419472"/>
            <a:chExt cx="5188800" cy="1183337"/>
          </a:xfrm>
        </p:grpSpPr>
        <p:sp>
          <p:nvSpPr>
            <p:cNvPr id="27" name="Google Shape;96;p1">
              <a:extLst>
                <a:ext uri="{FF2B5EF4-FFF2-40B4-BE49-F238E27FC236}">
                  <a16:creationId xmlns:a16="http://schemas.microsoft.com/office/drawing/2014/main" id="{ABD6B830-A8AF-0D0D-A8EA-CCD56AD5868D}"/>
                </a:ext>
              </a:extLst>
            </p:cNvPr>
            <p:cNvSpPr/>
            <p:nvPr/>
          </p:nvSpPr>
          <p:spPr>
            <a:xfrm>
              <a:off x="6557896" y="419472"/>
              <a:ext cx="5188800" cy="11832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97;p1">
              <a:extLst>
                <a:ext uri="{FF2B5EF4-FFF2-40B4-BE49-F238E27FC236}">
                  <a16:creationId xmlns:a16="http://schemas.microsoft.com/office/drawing/2014/main" id="{66F45FF8-671E-CAEA-972F-19233337152C}"/>
                </a:ext>
              </a:extLst>
            </p:cNvPr>
            <p:cNvSpPr/>
            <p:nvPr/>
          </p:nvSpPr>
          <p:spPr>
            <a:xfrm>
              <a:off x="6557896" y="419472"/>
              <a:ext cx="122251" cy="118333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99;p1">
              <a:extLst>
                <a:ext uri="{FF2B5EF4-FFF2-40B4-BE49-F238E27FC236}">
                  <a16:creationId xmlns:a16="http://schemas.microsoft.com/office/drawing/2014/main" id="{594F59DF-088E-D19D-3F45-71AEA371FFFC}"/>
                </a:ext>
              </a:extLst>
            </p:cNvPr>
            <p:cNvSpPr txBox="1"/>
            <p:nvPr/>
          </p:nvSpPr>
          <p:spPr>
            <a:xfrm>
              <a:off x="6668347" y="747620"/>
              <a:ext cx="777300" cy="459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3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Poppins"/>
                  <a:cs typeface="Calibri" panose="020F0502020204030204" pitchFamily="34" charset="0"/>
                  <a:sym typeface="Poppins"/>
                </a:rPr>
                <a:t>3.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grpSp>
        <p:nvGrpSpPr>
          <p:cNvPr id="31" name="Google Shape;90;p1">
            <a:extLst>
              <a:ext uri="{FF2B5EF4-FFF2-40B4-BE49-F238E27FC236}">
                <a16:creationId xmlns:a16="http://schemas.microsoft.com/office/drawing/2014/main" id="{1EFB3044-F1F5-505B-EAF5-A9D84C51FA52}"/>
              </a:ext>
            </a:extLst>
          </p:cNvPr>
          <p:cNvGrpSpPr/>
          <p:nvPr/>
        </p:nvGrpSpPr>
        <p:grpSpPr>
          <a:xfrm>
            <a:off x="1240544" y="1858152"/>
            <a:ext cx="10231413" cy="3005998"/>
            <a:chOff x="-4425295" y="1973350"/>
            <a:chExt cx="10059398" cy="2639386"/>
          </a:xfrm>
        </p:grpSpPr>
        <p:sp>
          <p:nvSpPr>
            <p:cNvPr id="32" name="Google Shape;91;p1">
              <a:extLst>
                <a:ext uri="{FF2B5EF4-FFF2-40B4-BE49-F238E27FC236}">
                  <a16:creationId xmlns:a16="http://schemas.microsoft.com/office/drawing/2014/main" id="{753F426F-E9A3-2C91-5B62-C3FF03C43889}"/>
                </a:ext>
              </a:extLst>
            </p:cNvPr>
            <p:cNvSpPr/>
            <p:nvPr/>
          </p:nvSpPr>
          <p:spPr>
            <a:xfrm>
              <a:off x="445363" y="1973350"/>
              <a:ext cx="5188740" cy="1183337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92;p1">
              <a:extLst>
                <a:ext uri="{FF2B5EF4-FFF2-40B4-BE49-F238E27FC236}">
                  <a16:creationId xmlns:a16="http://schemas.microsoft.com/office/drawing/2014/main" id="{1C181B0B-5D1F-434D-BE0B-150439DBEA23}"/>
                </a:ext>
              </a:extLst>
            </p:cNvPr>
            <p:cNvSpPr/>
            <p:nvPr/>
          </p:nvSpPr>
          <p:spPr>
            <a:xfrm>
              <a:off x="445363" y="1973350"/>
              <a:ext cx="122251" cy="118333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93;p1">
              <a:extLst>
                <a:ext uri="{FF2B5EF4-FFF2-40B4-BE49-F238E27FC236}">
                  <a16:creationId xmlns:a16="http://schemas.microsoft.com/office/drawing/2014/main" id="{316D2CC3-6C03-ADB7-2E4D-C2E7CF79BF24}"/>
                </a:ext>
              </a:extLst>
            </p:cNvPr>
            <p:cNvSpPr txBox="1"/>
            <p:nvPr/>
          </p:nvSpPr>
          <p:spPr>
            <a:xfrm>
              <a:off x="-4425295" y="3558835"/>
              <a:ext cx="4261800" cy="10539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b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2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Poppins"/>
                  <a:cs typeface="Calibri" panose="020F0502020204030204" pitchFamily="34" charset="0"/>
                  <a:sym typeface="Poppins"/>
                </a:rPr>
                <a:t>Rozvoj digitálních dovedností učitelů a žáků pro výuku odpovídající 21. století</a:t>
              </a:r>
            </a:p>
          </p:txBody>
        </p:sp>
        <p:sp>
          <p:nvSpPr>
            <p:cNvPr id="35" name="Google Shape;94;p1">
              <a:extLst>
                <a:ext uri="{FF2B5EF4-FFF2-40B4-BE49-F238E27FC236}">
                  <a16:creationId xmlns:a16="http://schemas.microsoft.com/office/drawing/2014/main" id="{83F6F065-3E41-2B7F-6262-127228E60C07}"/>
                </a:ext>
              </a:extLst>
            </p:cNvPr>
            <p:cNvSpPr txBox="1"/>
            <p:nvPr/>
          </p:nvSpPr>
          <p:spPr>
            <a:xfrm>
              <a:off x="567614" y="2301498"/>
              <a:ext cx="777300" cy="504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3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Poppins"/>
                  <a:cs typeface="Calibri" panose="020F0502020204030204" pitchFamily="34" charset="0"/>
                  <a:sym typeface="Poppins"/>
                </a:rPr>
                <a:t>2.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pic>
        <p:nvPicPr>
          <p:cNvPr id="2" name="Obrázek 1">
            <a:extLst>
              <a:ext uri="{FF2B5EF4-FFF2-40B4-BE49-F238E27FC236}">
                <a16:creationId xmlns:a16="http://schemas.microsoft.com/office/drawing/2014/main" id="{7A97C686-D337-77F1-2CA6-C3C746886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066" y="164169"/>
            <a:ext cx="582086" cy="107302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9AEE78D-774B-F917-2DEB-163CB57EDF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60" y="6133632"/>
            <a:ext cx="4925995" cy="506012"/>
          </a:xfrm>
          <a:prstGeom prst="rect">
            <a:avLst/>
          </a:prstGeom>
        </p:spPr>
      </p:pic>
      <p:sp>
        <p:nvSpPr>
          <p:cNvPr id="6" name="Textové pole 2">
            <a:extLst>
              <a:ext uri="{FF2B5EF4-FFF2-40B4-BE49-F238E27FC236}">
                <a16:creationId xmlns:a16="http://schemas.microsoft.com/office/drawing/2014/main" id="{695F4203-00EF-BFEA-705D-A971D6EA4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26" y="6210425"/>
            <a:ext cx="637032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projektu „MAP Praha 3 pro vzdělávání“ je zajistit kvalitní vzdělávání v MŠ a ZŠ a prohloubit spolupráci na území MČ Praha 3.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" name="Google Shape;90;p1">
            <a:extLst>
              <a:ext uri="{FF2B5EF4-FFF2-40B4-BE49-F238E27FC236}">
                <a16:creationId xmlns:a16="http://schemas.microsoft.com/office/drawing/2014/main" id="{587AC9AD-91E1-98CC-EC34-EE53F2EE053A}"/>
              </a:ext>
            </a:extLst>
          </p:cNvPr>
          <p:cNvGrpSpPr/>
          <p:nvPr/>
        </p:nvGrpSpPr>
        <p:grpSpPr>
          <a:xfrm>
            <a:off x="6194490" y="3527253"/>
            <a:ext cx="5289468" cy="1426466"/>
            <a:chOff x="445363" y="1973350"/>
            <a:chExt cx="5188740" cy="1183337"/>
          </a:xfrm>
        </p:grpSpPr>
        <p:sp>
          <p:nvSpPr>
            <p:cNvPr id="5" name="Google Shape;91;p1">
              <a:extLst>
                <a:ext uri="{FF2B5EF4-FFF2-40B4-BE49-F238E27FC236}">
                  <a16:creationId xmlns:a16="http://schemas.microsoft.com/office/drawing/2014/main" id="{63EF57D1-1F2C-724E-DD3E-CA74C03C8095}"/>
                </a:ext>
              </a:extLst>
            </p:cNvPr>
            <p:cNvSpPr/>
            <p:nvPr/>
          </p:nvSpPr>
          <p:spPr>
            <a:xfrm>
              <a:off x="445363" y="1973350"/>
              <a:ext cx="5188740" cy="1183337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92;p1">
              <a:extLst>
                <a:ext uri="{FF2B5EF4-FFF2-40B4-BE49-F238E27FC236}">
                  <a16:creationId xmlns:a16="http://schemas.microsoft.com/office/drawing/2014/main" id="{4460198F-E965-60C1-87E9-0165A29E5B36}"/>
                </a:ext>
              </a:extLst>
            </p:cNvPr>
            <p:cNvSpPr/>
            <p:nvPr/>
          </p:nvSpPr>
          <p:spPr>
            <a:xfrm>
              <a:off x="445363" y="1973350"/>
              <a:ext cx="122251" cy="118333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900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" name="Google Shape;93;p1">
              <a:extLst>
                <a:ext uri="{FF2B5EF4-FFF2-40B4-BE49-F238E27FC236}">
                  <a16:creationId xmlns:a16="http://schemas.microsoft.com/office/drawing/2014/main" id="{6F0D0FB4-FCCA-83D8-1F63-96FDD46030A4}"/>
                </a:ext>
              </a:extLst>
            </p:cNvPr>
            <p:cNvSpPr txBox="1"/>
            <p:nvPr/>
          </p:nvSpPr>
          <p:spPr>
            <a:xfrm>
              <a:off x="1176907" y="2293424"/>
              <a:ext cx="4261800" cy="3829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b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endParaRPr>
            </a:p>
          </p:txBody>
        </p:sp>
        <p:sp>
          <p:nvSpPr>
            <p:cNvPr id="9" name="Google Shape;94;p1">
              <a:extLst>
                <a:ext uri="{FF2B5EF4-FFF2-40B4-BE49-F238E27FC236}">
                  <a16:creationId xmlns:a16="http://schemas.microsoft.com/office/drawing/2014/main" id="{0FDEF57D-DE8F-A741-39AD-7DB732879AED}"/>
                </a:ext>
              </a:extLst>
            </p:cNvPr>
            <p:cNvSpPr txBox="1"/>
            <p:nvPr/>
          </p:nvSpPr>
          <p:spPr>
            <a:xfrm>
              <a:off x="567614" y="2323877"/>
              <a:ext cx="777300" cy="4595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cs-CZ" sz="3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Poppins"/>
                  <a:cs typeface="Calibri" panose="020F0502020204030204" pitchFamily="34" charset="0"/>
                  <a:sym typeface="Poppins"/>
                </a:rPr>
                <a:t>4.</a:t>
              </a:r>
              <a:endParaRPr kumimoji="0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10" name="Google Shape;93;p1">
            <a:extLst>
              <a:ext uri="{FF2B5EF4-FFF2-40B4-BE49-F238E27FC236}">
                <a16:creationId xmlns:a16="http://schemas.microsoft.com/office/drawing/2014/main" id="{7B082D9C-CBB1-635D-AAC9-7C28F79073AF}"/>
              </a:ext>
            </a:extLst>
          </p:cNvPr>
          <p:cNvSpPr txBox="1"/>
          <p:nvPr/>
        </p:nvSpPr>
        <p:spPr>
          <a:xfrm>
            <a:off x="6902545" y="3626633"/>
            <a:ext cx="4334676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Posilování profesní pohody                 a kompetencí pedagogických              a nepedagogických pracovníků</a:t>
            </a:r>
          </a:p>
        </p:txBody>
      </p:sp>
      <p:sp>
        <p:nvSpPr>
          <p:cNvPr id="13" name="Google Shape;93;p1">
            <a:extLst>
              <a:ext uri="{FF2B5EF4-FFF2-40B4-BE49-F238E27FC236}">
                <a16:creationId xmlns:a16="http://schemas.microsoft.com/office/drawing/2014/main" id="{F55C81A3-EF88-46DE-019B-34F4716E55E4}"/>
              </a:ext>
            </a:extLst>
          </p:cNvPr>
          <p:cNvSpPr txBox="1"/>
          <p:nvPr/>
        </p:nvSpPr>
        <p:spPr>
          <a:xfrm>
            <a:off x="6902545" y="2137591"/>
            <a:ext cx="4334676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Poppins"/>
                <a:cs typeface="Calibri" panose="020F0502020204030204" pitchFamily="34" charset="0"/>
                <a:sym typeface="Poppins"/>
              </a:rPr>
              <a:t>Podpora moderní didaktiky pro klíčové kompetence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307971D-12EE-9D56-B7D4-FE3D4EE38B06}"/>
              </a:ext>
            </a:extLst>
          </p:cNvPr>
          <p:cNvSpPr txBox="1"/>
          <p:nvPr/>
        </p:nvSpPr>
        <p:spPr>
          <a:xfrm>
            <a:off x="3009330" y="1263217"/>
            <a:ext cx="637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Prioritní oblasti, které byly navrženy RT, PS a poté schváleny ŘV:</a:t>
            </a:r>
            <a:endParaRPr lang="cs-CZ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89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363B5-BF28-DD7F-0FB6-2A10E9DDE4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01;p1">
            <a:extLst>
              <a:ext uri="{FF2B5EF4-FFF2-40B4-BE49-F238E27FC236}">
                <a16:creationId xmlns:a16="http://schemas.microsoft.com/office/drawing/2014/main" id="{60FDB4AD-9FBF-D661-9AE3-2DE3822BD9D7}"/>
              </a:ext>
            </a:extLst>
          </p:cNvPr>
          <p:cNvSpPr/>
          <p:nvPr/>
        </p:nvSpPr>
        <p:spPr>
          <a:xfrm>
            <a:off x="0" y="218356"/>
            <a:ext cx="12192000" cy="84158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9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00AEFE6-3313-42BD-FB7C-D58DA11242B3}"/>
              </a:ext>
            </a:extLst>
          </p:cNvPr>
          <p:cNvSpPr txBox="1"/>
          <p:nvPr/>
        </p:nvSpPr>
        <p:spPr>
          <a:xfrm>
            <a:off x="1070152" y="346762"/>
            <a:ext cx="4581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ANOTAC</a:t>
            </a:r>
            <a:r>
              <a:rPr lang="cs-CZ" sz="32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</a:t>
            </a: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– PRIORITA 1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83D6B5A-FD3B-CF59-E640-3E6D3DB546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066" y="164169"/>
            <a:ext cx="582086" cy="107302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5602C06D-5B9A-FDF9-4B4D-6D25AC891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60" y="6133632"/>
            <a:ext cx="4925995" cy="506012"/>
          </a:xfrm>
          <a:prstGeom prst="rect">
            <a:avLst/>
          </a:prstGeom>
        </p:spPr>
      </p:pic>
      <p:sp>
        <p:nvSpPr>
          <p:cNvPr id="6" name="Textové pole 2">
            <a:extLst>
              <a:ext uri="{FF2B5EF4-FFF2-40B4-BE49-F238E27FC236}">
                <a16:creationId xmlns:a16="http://schemas.microsoft.com/office/drawing/2014/main" id="{9C26D6E8-F453-F08F-F938-59B29893B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26" y="6210425"/>
            <a:ext cx="637032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projektu „MAP Praha 3 pro vzdělávání“ je zajistit kvalitní vzdělávání v MŠ a ZŠ a prohloubit spolupráci na území MČ Praha 3.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C01DC73-63E3-004C-8379-E431AB883482}"/>
              </a:ext>
            </a:extLst>
          </p:cNvPr>
          <p:cNvSpPr txBox="1"/>
          <p:nvPr/>
        </p:nvSpPr>
        <p:spPr>
          <a:xfrm>
            <a:off x="689736" y="1401294"/>
            <a:ext cx="10812527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Inkluzivní vzdělávání se zaměřuje na přiblížení výuky, vzdělávacího procesu i atmosféry školy potřebám všech žáků školy.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Není úzce zaměřeno jen na potřeby dětí a žáků se speciálními vzdělávacími potřebami, i když se jimi také zabývá.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Každé dítě a žák má své individuální potřeby, zájmy, kulturní prostředí.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Důležitým nástrojem pro vytvoření inkluzivního prostředí je individualizace výuky pro všechny žáky školy a třídy.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Cíle této prioritní oblasti se tedy budou vztahovat k zajištění podpory dětí v oblasti personální a pedagogické,               k doplnění vybavení školy pomůckami a k metodice podpory sociálního začlenění v rámci třídy či skupiny.</a:t>
            </a:r>
          </a:p>
          <a:p>
            <a:pPr algn="just"/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20B2546-768D-48D2-512F-099E9C8BE4BA}"/>
              </a:ext>
            </a:extLst>
          </p:cNvPr>
          <p:cNvSpPr txBox="1"/>
          <p:nvPr/>
        </p:nvSpPr>
        <p:spPr>
          <a:xfrm>
            <a:off x="779109" y="4258320"/>
            <a:ext cx="74409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Vazba na strategické dokumenty: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Strategie vzdělávací politiky ČR do roku 2030+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Akční plán inkluzivního vzdělávání (MŠMT)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Dlouhodobý záměr vzdělávání a rozvoje vzdělávací soustavy ČR (aktualizace MŠMT)</a:t>
            </a:r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83542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2A5CB-3AB1-6907-E55B-9718377788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01;p1">
            <a:extLst>
              <a:ext uri="{FF2B5EF4-FFF2-40B4-BE49-F238E27FC236}">
                <a16:creationId xmlns:a16="http://schemas.microsoft.com/office/drawing/2014/main" id="{B7D6BF52-E97A-824A-64E3-B56362A01257}"/>
              </a:ext>
            </a:extLst>
          </p:cNvPr>
          <p:cNvSpPr/>
          <p:nvPr/>
        </p:nvSpPr>
        <p:spPr>
          <a:xfrm>
            <a:off x="0" y="218356"/>
            <a:ext cx="12192000" cy="84158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9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DE8E1FD-65A0-054A-BB8A-F8CF303DDB46}"/>
              </a:ext>
            </a:extLst>
          </p:cNvPr>
          <p:cNvSpPr txBox="1"/>
          <p:nvPr/>
        </p:nvSpPr>
        <p:spPr>
          <a:xfrm>
            <a:off x="1070152" y="346762"/>
            <a:ext cx="4581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ANOTAC</a:t>
            </a:r>
            <a:r>
              <a:rPr lang="cs-CZ" sz="32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</a:t>
            </a: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– PRIORITA 2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4411A19-D59C-F1F7-BE6C-AB9B2BEB31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066" y="164169"/>
            <a:ext cx="582086" cy="107302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49299643-0834-2298-31A6-D5DD049EEE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60" y="6133632"/>
            <a:ext cx="4925995" cy="506012"/>
          </a:xfrm>
          <a:prstGeom prst="rect">
            <a:avLst/>
          </a:prstGeom>
        </p:spPr>
      </p:pic>
      <p:sp>
        <p:nvSpPr>
          <p:cNvPr id="6" name="Textové pole 2">
            <a:extLst>
              <a:ext uri="{FF2B5EF4-FFF2-40B4-BE49-F238E27FC236}">
                <a16:creationId xmlns:a16="http://schemas.microsoft.com/office/drawing/2014/main" id="{A4C33EA1-3532-5BF0-5E0D-8833E35DA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26" y="6210425"/>
            <a:ext cx="637032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projektu „MAP Praha 3 pro vzdělávání“ je zajistit kvalitní vzdělávání v MŠ a ZŠ a prohloubit spolupráci na území MČ Praha 3.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E0B617A-9EDE-5242-4734-291B4D500169}"/>
              </a:ext>
            </a:extLst>
          </p:cNvPr>
          <p:cNvSpPr txBox="1"/>
          <p:nvPr/>
        </p:nvSpPr>
        <p:spPr>
          <a:xfrm>
            <a:off x="911409" y="1291376"/>
            <a:ext cx="10812527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Navazuje se na předchozí období, kdy byla zvlášť rozvíjena čtenářská a matematická gramotnost jako dvě samostatné priority. V aktuální etapě jsou propojeny tyto oblasti do širšího rámce rozvoje klíčových kompetencí, které jsou v souladu s požadavky RVP a potřebami aktuální doby.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Důraz je kladen na využívání moderních a inovativních didaktických přístupů, které podporují aktivní učení, rozvoj kritického myšlení, tvořivost, spolupráci a schopnost aplikovat poznatky v reálných situacích.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Zachycuje současný důraz na inovativní přístupy ve výuce („moderní didaktika“),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Zároveň směřuje k hlavnímu cíli vzdělávání („klíčové kompetence“),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A umožňuje pod sebe integrovat jak čtenářskou, tak matematickou gramotnost i další oblasti (např. digitální, občanské nebo sociální kompetence).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8A2ABE4-15F4-C0EF-D88D-A88E5392DC0D}"/>
              </a:ext>
            </a:extLst>
          </p:cNvPr>
          <p:cNvSpPr txBox="1"/>
          <p:nvPr/>
        </p:nvSpPr>
        <p:spPr>
          <a:xfrm>
            <a:off x="847846" y="4266136"/>
            <a:ext cx="50258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Vazba na strategické dokumenty: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Strategie vzdělávací politiky ČR do roku 2030+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Akční plán inkluzivního vzdělávání (MŠMT)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Dlouhodobý záměr vzdělávání a rozvoje vzdělávací soustavy ČR (aktualizace MŠMT)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Strategie digitálního vzdělávání do roku 2030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/>
              <a:t>Strategie podpory celoživotního učení</a:t>
            </a:r>
          </a:p>
          <a:p>
            <a:pPr lvl="1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5338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EBF71A-0EEA-B65A-F481-45F30F050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01;p1">
            <a:extLst>
              <a:ext uri="{FF2B5EF4-FFF2-40B4-BE49-F238E27FC236}">
                <a16:creationId xmlns:a16="http://schemas.microsoft.com/office/drawing/2014/main" id="{2A3C4B89-55D1-5FF0-DD88-4468014F3274}"/>
              </a:ext>
            </a:extLst>
          </p:cNvPr>
          <p:cNvSpPr/>
          <p:nvPr/>
        </p:nvSpPr>
        <p:spPr>
          <a:xfrm>
            <a:off x="0" y="218356"/>
            <a:ext cx="12192000" cy="84158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9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68F2094-E9C5-2FED-0E0C-F86F6E69DBB4}"/>
              </a:ext>
            </a:extLst>
          </p:cNvPr>
          <p:cNvSpPr txBox="1"/>
          <p:nvPr/>
        </p:nvSpPr>
        <p:spPr>
          <a:xfrm>
            <a:off x="1070152" y="366372"/>
            <a:ext cx="4776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ANOTACE – PRIORITA 3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3058FE5-0CA1-4AE3-F350-8366FD460A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066" y="164169"/>
            <a:ext cx="582086" cy="107302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828D6959-CA08-0E89-C981-1FF7B93D7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60" y="6133632"/>
            <a:ext cx="4925995" cy="506012"/>
          </a:xfrm>
          <a:prstGeom prst="rect">
            <a:avLst/>
          </a:prstGeom>
        </p:spPr>
      </p:pic>
      <p:sp>
        <p:nvSpPr>
          <p:cNvPr id="6" name="Textové pole 2">
            <a:extLst>
              <a:ext uri="{FF2B5EF4-FFF2-40B4-BE49-F238E27FC236}">
                <a16:creationId xmlns:a16="http://schemas.microsoft.com/office/drawing/2014/main" id="{32185E25-70AF-556D-8D51-2953FF818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26" y="6210425"/>
            <a:ext cx="637032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projektu „MAP Praha 3 pro vzdělávání“ je zajistit kvalitní vzdělávání v MŠ a ZŠ a prohloubit spolupráci na území MČ Praha 3.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0C05CF8-27F8-AA37-A37A-182E76DBDD9B}"/>
              </a:ext>
            </a:extLst>
          </p:cNvPr>
          <p:cNvSpPr txBox="1"/>
          <p:nvPr/>
        </p:nvSpPr>
        <p:spPr>
          <a:xfrm>
            <a:off x="937155" y="1291376"/>
            <a:ext cx="1101469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Digitální kompetence patří mezi klíčové dovednosti 21. století. Schopnost efektivně využívat technologie je nezbytná nejen pro budoucí profesní uplatnění žáků, ale i pro jejich aktivní a bezpečné fungování ve společnosti. Stejně tak pedagogové potřebují digitální dovednosti k tomu, aby dokázali vytvářet moderní, interaktivní a smysluplné vzdělávací prostředí.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Rozvoj digitálních kompetencí by proto neměl být oddělený – největšího efektu dosáhneme tehdy, když se učitelé i žáci učí a rozvíjejí společně. Sdílené digitální zkušenosti podporují spolupráci, zvyšují motivaci a přibližují školu reálnému světu.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Tato priorita navazuje na aktuální trendy ve vzdělávání, rámcové vzdělávací programy i národní strategie (např. Strategie digitálního vzdělávání). Zohledňuje také potřebu reagovat na rychlý technologický vývoj, výzvy spojené s umělou inteligencí, kyberbezpečností a mediální gramotností.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B2FDD8A-2D8E-AB1F-ACEA-3602D8F916E3}"/>
              </a:ext>
            </a:extLst>
          </p:cNvPr>
          <p:cNvSpPr txBox="1"/>
          <p:nvPr/>
        </p:nvSpPr>
        <p:spPr>
          <a:xfrm>
            <a:off x="937155" y="4335676"/>
            <a:ext cx="744091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Vazba na strategické dokumenty: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Strategie vzdělávací politiky ČR do roku 2030+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Akční plán inkluzivního vzdělávání (MŠMT)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Dlouhodobý záměr vzdělávání a rozvoje vzdělávací soustavy ČR (aktualizace MŠMT)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Strategie digitálního vzdělávání do roku 2030</a:t>
            </a:r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78867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F5633A-A6DF-66B0-BD18-06139ADAF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01;p1">
            <a:extLst>
              <a:ext uri="{FF2B5EF4-FFF2-40B4-BE49-F238E27FC236}">
                <a16:creationId xmlns:a16="http://schemas.microsoft.com/office/drawing/2014/main" id="{106FE64D-B831-F8CC-072F-15983421DED5}"/>
              </a:ext>
            </a:extLst>
          </p:cNvPr>
          <p:cNvSpPr/>
          <p:nvPr/>
        </p:nvSpPr>
        <p:spPr>
          <a:xfrm>
            <a:off x="0" y="218356"/>
            <a:ext cx="12192000" cy="84158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9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E95FC69-FD29-4865-55A1-3188A67CC100}"/>
              </a:ext>
            </a:extLst>
          </p:cNvPr>
          <p:cNvSpPr txBox="1"/>
          <p:nvPr/>
        </p:nvSpPr>
        <p:spPr>
          <a:xfrm>
            <a:off x="1189007" y="358456"/>
            <a:ext cx="7105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cs-CZ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ANOTACE – PRIORITA 4 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34CCB90-EF6D-1481-B7A8-9196DB65F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066" y="164169"/>
            <a:ext cx="582086" cy="107302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F943883-DB18-5F04-5741-767C049F53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60" y="6133632"/>
            <a:ext cx="4925995" cy="506012"/>
          </a:xfrm>
          <a:prstGeom prst="rect">
            <a:avLst/>
          </a:prstGeom>
        </p:spPr>
      </p:pic>
      <p:sp>
        <p:nvSpPr>
          <p:cNvPr id="6" name="Textové pole 2">
            <a:extLst>
              <a:ext uri="{FF2B5EF4-FFF2-40B4-BE49-F238E27FC236}">
                <a16:creationId xmlns:a16="http://schemas.microsoft.com/office/drawing/2014/main" id="{889AA504-E52F-089B-A0CF-2D4DF7B3C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26" y="6210425"/>
            <a:ext cx="637032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projektu „MAP Praha 3 pro vzdělávání“ je zajistit kvalitní vzdělávání v MŠ a ZŠ a prohloubit spolupráci na území MČ Praha 3.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B5B4E34-6446-8829-3B26-F25FF9984797}"/>
              </a:ext>
            </a:extLst>
          </p:cNvPr>
          <p:cNvSpPr txBox="1"/>
          <p:nvPr/>
        </p:nvSpPr>
        <p:spPr>
          <a:xfrm>
            <a:off x="964864" y="1114131"/>
            <a:ext cx="1106813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Tato priorita se zaměřuje na podporu učitelů, ředitelů a dalších pracovníků ve vzdělávání jako klíčových aktérů kvality vzdělávacího procesu. V kontextu rostoucích nároků na školní prostředí i jednotlivce je důležité systematicky rozvíjet nástroje, které napomáhají zvládat stres, posilovat týmovou spolupráci a zvyšovat profesní jistotu. Priorita zahrnuje zavádění supervizních a mentoringových programů, koučinku, mediačních služeb a dalších podpůrných aktivit, které přispívají k dlouhodobé udržitelnosti a kvalitě práce ve školách.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Cílem je nejen prevence syndromu vyhoření, ale i rozvoj bezpečného a respektujícího pracovního prostředí, které umožňuje pracovníkům škol plně se věnovat rozvoji dětí a žáků.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/>
              <a:t>Školy čelí řadě výzev – od proměn společnosti, přes rostoucí nároky na individualizaci výuky, až po potřebu zavádět nové metody a technologie. Učitelé a vedení škol proto potřebují nejen odborný růst, ale i systematickou podporu v oblasti mezilidských vztahů, týmové spolupráce, prevence stresu a konfliktů, a posilování vlastní profesní identity.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800E57B2-86C1-24F2-2908-8E73E98A8903}"/>
              </a:ext>
            </a:extLst>
          </p:cNvPr>
          <p:cNvSpPr txBox="1"/>
          <p:nvPr/>
        </p:nvSpPr>
        <p:spPr>
          <a:xfrm>
            <a:off x="964864" y="4447236"/>
            <a:ext cx="74409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Vazba na strategické dokumenty: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Strategie vzdělávací politiky ČR do roku 2030+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Dlouhodobý záměr vzdělávání a rozvoje vzdělávací soustavy ČR (aktualizace MŠMT)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Národní strategie podpory duševního zdraví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600" dirty="0"/>
              <a:t>Strategie podpory celoživotního učení</a:t>
            </a:r>
          </a:p>
        </p:txBody>
      </p:sp>
    </p:spTree>
    <p:extLst>
      <p:ext uri="{BB962C8B-B14F-4D97-AF65-F5344CB8AC3E}">
        <p14:creationId xmlns:p14="http://schemas.microsoft.com/office/powerpoint/2010/main" val="274095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C0E3BC-0DF9-B6DB-9B43-A05C085FD9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01;p1">
            <a:extLst>
              <a:ext uri="{FF2B5EF4-FFF2-40B4-BE49-F238E27FC236}">
                <a16:creationId xmlns:a16="http://schemas.microsoft.com/office/drawing/2014/main" id="{578FBB3D-251B-2033-625F-FEAF85911521}"/>
              </a:ext>
            </a:extLst>
          </p:cNvPr>
          <p:cNvSpPr/>
          <p:nvPr/>
        </p:nvSpPr>
        <p:spPr>
          <a:xfrm>
            <a:off x="0" y="218356"/>
            <a:ext cx="12192000" cy="84158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9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10BF07A-C12E-81C0-ED73-961D20AF9532}"/>
              </a:ext>
            </a:extLst>
          </p:cNvPr>
          <p:cNvSpPr txBox="1"/>
          <p:nvPr/>
        </p:nvSpPr>
        <p:spPr>
          <a:xfrm>
            <a:off x="1189007" y="358456"/>
            <a:ext cx="7105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cs-CZ" sz="32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VIZE</a:t>
            </a:r>
            <a:endParaRPr kumimoji="0" lang="cs-CZ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BCF6E54-5A0C-F8F5-505E-08CD5C1CC9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066" y="164169"/>
            <a:ext cx="582086" cy="107302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4AB54A75-4706-F880-710C-348A6ACFE6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60" y="6133632"/>
            <a:ext cx="4925995" cy="506012"/>
          </a:xfrm>
          <a:prstGeom prst="rect">
            <a:avLst/>
          </a:prstGeom>
        </p:spPr>
      </p:pic>
      <p:sp>
        <p:nvSpPr>
          <p:cNvPr id="6" name="Textové pole 2">
            <a:extLst>
              <a:ext uri="{FF2B5EF4-FFF2-40B4-BE49-F238E27FC236}">
                <a16:creationId xmlns:a16="http://schemas.microsoft.com/office/drawing/2014/main" id="{D0F33CC1-C98E-9B35-E79E-DFDC7C8536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26" y="6210425"/>
            <a:ext cx="637032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projektu „MAP Praha 3 pro vzdělávání“ je zajistit kvalitní vzdělávání v MŠ a ZŠ a prohloubit spolupráci na území MČ Praha 3.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97A56EA-94AF-56BD-CCC4-0373D0383559}"/>
              </a:ext>
            </a:extLst>
          </p:cNvPr>
          <p:cNvSpPr txBox="1"/>
          <p:nvPr/>
        </p:nvSpPr>
        <p:spPr>
          <a:xfrm>
            <a:off x="1189007" y="1200044"/>
            <a:ext cx="637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Zůstala ve stejném znění z předchozí fáze projektu:</a:t>
            </a:r>
            <a:endParaRPr lang="cs-CZ" b="1" u="sng" dirty="0">
              <a:solidFill>
                <a:srgbClr val="FF0000"/>
              </a:solidFill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99659A8-9658-58CD-AC24-91C58B9637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53" y="1709476"/>
            <a:ext cx="1043708" cy="1298422"/>
          </a:xfrm>
          <a:prstGeom prst="rect">
            <a:avLst/>
          </a:prstGeom>
        </p:spPr>
      </p:pic>
      <p:sp>
        <p:nvSpPr>
          <p:cNvPr id="10" name="Textové pole 2">
            <a:extLst>
              <a:ext uri="{FF2B5EF4-FFF2-40B4-BE49-F238E27FC236}">
                <a16:creationId xmlns:a16="http://schemas.microsoft.com/office/drawing/2014/main" id="{FDC931DA-A5A4-ACDC-CE9A-521DE848D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241" y="1882858"/>
            <a:ext cx="8523432" cy="267067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457200" indent="-2286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Školy na Praze 3 jsou bezpečným, otevřeným, podnětným a respektujícím místem pro vzdělávání, a to jak pro děti a žáky, tak i pro pedagogický a nepedagogický personál. </a:t>
            </a:r>
          </a:p>
          <a:p>
            <a:pPr marL="457200" indent="-2286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Zároveň jsou to instituce 21. století - jsou moderní, přátelské a inspirativní a své děti, žáky a studenty připravují na výzvy, které budou pro naši společnost v budoucnu určující.</a:t>
            </a:r>
          </a:p>
          <a:p>
            <a:pPr marL="457200" indent="-2286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Vzdělávání v moderních školách vede ke kritickému myšlení, práci se zdroji informací a je založené na vzájemné spolupráci, inspiraci a respektu k odlišnostem.</a:t>
            </a:r>
          </a:p>
          <a:p>
            <a:pPr marL="457200" indent="-2286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Školy jsou aktivní v procesu nastavování udržitelného rozvoje, spolupracují s neziskovým sektorem či se středisky ekologické výchovy.</a:t>
            </a:r>
          </a:p>
        </p:txBody>
      </p:sp>
    </p:spTree>
    <p:extLst>
      <p:ext uri="{BB962C8B-B14F-4D97-AF65-F5344CB8AC3E}">
        <p14:creationId xmlns:p14="http://schemas.microsoft.com/office/powerpoint/2010/main" val="3804621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E51F6-CB75-735E-40EB-4BBAD1F06E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01;p1">
            <a:extLst>
              <a:ext uri="{FF2B5EF4-FFF2-40B4-BE49-F238E27FC236}">
                <a16:creationId xmlns:a16="http://schemas.microsoft.com/office/drawing/2014/main" id="{11D778D1-CE3F-6D13-3529-2F752FA4BE55}"/>
              </a:ext>
            </a:extLst>
          </p:cNvPr>
          <p:cNvSpPr/>
          <p:nvPr/>
        </p:nvSpPr>
        <p:spPr>
          <a:xfrm>
            <a:off x="0" y="218356"/>
            <a:ext cx="12192000" cy="84158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9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BCDEAED-B444-0F8A-295B-3D9CC5B1E2EB}"/>
              </a:ext>
            </a:extLst>
          </p:cNvPr>
          <p:cNvSpPr txBox="1"/>
          <p:nvPr/>
        </p:nvSpPr>
        <p:spPr>
          <a:xfrm>
            <a:off x="1189007" y="358456"/>
            <a:ext cx="7105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cs-CZ" sz="32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VIZE</a:t>
            </a:r>
            <a:endParaRPr kumimoji="0" lang="cs-CZ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0A98630-A5DF-4FAA-99B9-44AC985101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066" y="164169"/>
            <a:ext cx="582086" cy="107302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810851AF-213E-C571-2365-B9F06092E9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60" y="6133632"/>
            <a:ext cx="4925995" cy="506012"/>
          </a:xfrm>
          <a:prstGeom prst="rect">
            <a:avLst/>
          </a:prstGeom>
        </p:spPr>
      </p:pic>
      <p:sp>
        <p:nvSpPr>
          <p:cNvPr id="6" name="Textové pole 2">
            <a:extLst>
              <a:ext uri="{FF2B5EF4-FFF2-40B4-BE49-F238E27FC236}">
                <a16:creationId xmlns:a16="http://schemas.microsoft.com/office/drawing/2014/main" id="{5D3EA00E-4F76-F5EF-C94D-D6A9B13F8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26" y="6210425"/>
            <a:ext cx="637032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projektu „MAP Praha 3 pro vzdělávání“ je zajistit kvalitní vzdělávání v MŠ a ZŠ a prohloubit spolupráci na území MČ Praha 3.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95BC212-AE81-A472-98AF-73C3F050F8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09" y="1554082"/>
            <a:ext cx="1023940" cy="1263211"/>
          </a:xfrm>
          <a:prstGeom prst="rect">
            <a:avLst/>
          </a:prstGeom>
        </p:spPr>
      </p:pic>
      <p:sp>
        <p:nvSpPr>
          <p:cNvPr id="5" name="Textové pole 2">
            <a:extLst>
              <a:ext uri="{FF2B5EF4-FFF2-40B4-BE49-F238E27FC236}">
                <a16:creationId xmlns:a16="http://schemas.microsoft.com/office/drawing/2014/main" id="{8EBB2958-0E14-C9FA-EDB6-E7A705E21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049" y="1651914"/>
            <a:ext cx="9467156" cy="31602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5143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Pedagogičtí pracovníci si nacházejí cestu ke všem dětem a žákům. Na cestě po vzdělávací dráze dětí a žáků působí jako „průvodci.“ </a:t>
            </a:r>
          </a:p>
          <a:p>
            <a:pPr marL="5143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této náročné profesi se učitelé mohou opřít nejen o své znalosti, dovednosti a zkušenosti, ale i o potřebné materiálně-technické zázemí, které mají k dispozici či o možnosti odborného poradenství a programy podpory vzdělávání. Pomocí je rovněž aktivní účast a spolupráce ze strany rodiny – rodičů a zákonných zástupců. </a:t>
            </a:r>
          </a:p>
          <a:p>
            <a:pPr marL="5143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Učitelé i lektoři volnočasových aktivit rozvíjejí své digitální kompetence tak, aby je efektivně mohli využívat v rámci své výuky a aktivit a nepřímo tak podporují osvojení si těchto dovedností i u svých žáků. </a:t>
            </a:r>
          </a:p>
          <a:p>
            <a:pPr marL="5143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Vedení škol podporuje pedagogy v jejich dalším – odborném i osobnostním rozvoji, které jim umožňuje být lepšími průvodci a reflektovat moderní trendy ve vzdělávání. Neméně důležitou součástí je podpora podpůrných pozic – školních psychologů, speciálních pedagogů a dalších podpůrných profesí a dále podpora studentů a jejich praxe.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04352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A2DEDA-9B92-F1F7-B487-15CE4AC785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01;p1">
            <a:extLst>
              <a:ext uri="{FF2B5EF4-FFF2-40B4-BE49-F238E27FC236}">
                <a16:creationId xmlns:a16="http://schemas.microsoft.com/office/drawing/2014/main" id="{94605F4A-F97F-08EA-ACE7-8024A7C8AD15}"/>
              </a:ext>
            </a:extLst>
          </p:cNvPr>
          <p:cNvSpPr/>
          <p:nvPr/>
        </p:nvSpPr>
        <p:spPr>
          <a:xfrm>
            <a:off x="0" y="218356"/>
            <a:ext cx="12192000" cy="84158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9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B64E5A1-F293-5E23-1B32-FB40EEB7437B}"/>
              </a:ext>
            </a:extLst>
          </p:cNvPr>
          <p:cNvSpPr txBox="1"/>
          <p:nvPr/>
        </p:nvSpPr>
        <p:spPr>
          <a:xfrm>
            <a:off x="1189007" y="358456"/>
            <a:ext cx="7105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cs-CZ" sz="32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VIZE</a:t>
            </a:r>
            <a:endParaRPr kumimoji="0" lang="cs-CZ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2CE03B2-919B-0E0A-09FF-7A44B1D806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066" y="164169"/>
            <a:ext cx="582086" cy="107302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B6599D6-782D-A1D4-3808-1CEA5D1026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560" y="6133632"/>
            <a:ext cx="4925995" cy="506012"/>
          </a:xfrm>
          <a:prstGeom prst="rect">
            <a:avLst/>
          </a:prstGeom>
        </p:spPr>
      </p:pic>
      <p:sp>
        <p:nvSpPr>
          <p:cNvPr id="6" name="Textové pole 2">
            <a:extLst>
              <a:ext uri="{FF2B5EF4-FFF2-40B4-BE49-F238E27FC236}">
                <a16:creationId xmlns:a16="http://schemas.microsoft.com/office/drawing/2014/main" id="{D15AFFC8-9B79-3A11-B3BD-05338B787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126" y="6210425"/>
            <a:ext cx="637032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Cílem projektu „MAP Praha 3 pro vzdělávání“ je zajistit kvalitní vzdělávání v MŠ a ZŠ a prohloubit spolupráci na území MČ Praha 3.</a:t>
            </a:r>
            <a:endParaRPr lang="cs-CZ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8581308-9022-7AE6-C451-B2C061FFA19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67" y="1532598"/>
            <a:ext cx="1046916" cy="1331709"/>
          </a:xfrm>
          <a:prstGeom prst="rect">
            <a:avLst/>
          </a:prstGeom>
        </p:spPr>
      </p:pic>
      <p:sp>
        <p:nvSpPr>
          <p:cNvPr id="8" name="Textové pole 2">
            <a:extLst>
              <a:ext uri="{FF2B5EF4-FFF2-40B4-BE49-F238E27FC236}">
                <a16:creationId xmlns:a16="http://schemas.microsoft.com/office/drawing/2014/main" id="{3DE49F4A-0990-4886-BC26-9DB8B49A0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70" y="1614136"/>
            <a:ext cx="9384030" cy="36598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Místní samospráva systematicky spolupracuje s řediteli základních i mateřských škol a s dalšími významnými aktéry v oblasti vzdělávání v rámci území.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 zřizované školy zajišťuje především investice, materiální a prostorové podmínky a nepřímo tak podporuje své školy, aby uspěly ve svých nastavených strategiích rozvoje.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Školy nejsou ze strany zřizovatele zatěžovány administrativou, od té je jim naopak ulevováno.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rámci rozvoje digitálních kompetencí se místní samospráva zaměřuje především na zlepšení konektivity a doplnění technického vybavení.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Vzdělávání je celoživotní cesta, není ukončena žádným stupněm vzdělání, proto se místní samospráva rovněž zaměřuje na podporu a rozvoj oblasti vzdělávání dospělých a seniorů, a to především formou podpory neziskového sektoru. I pro členy místní samosprávy je přirozené se dále vzdělávat.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077043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2470</TotalTime>
  <Words>1380</Words>
  <Application>Microsoft Office PowerPoint</Application>
  <PresentationFormat>Širokoúhlá obrazovka</PresentationFormat>
  <Paragraphs>80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Gunny Handwriting</vt:lpstr>
      <vt:lpstr>Symbol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Němečková</dc:creator>
  <cp:lastModifiedBy>Veronika Němečková</cp:lastModifiedBy>
  <cp:revision>31</cp:revision>
  <dcterms:created xsi:type="dcterms:W3CDTF">2022-10-13T05:50:45Z</dcterms:created>
  <dcterms:modified xsi:type="dcterms:W3CDTF">2025-07-01T11:41:36Z</dcterms:modified>
</cp:coreProperties>
</file>