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7" r:id="rId2"/>
    <p:sldMasterId id="2147483709" r:id="rId3"/>
  </p:sldMasterIdLst>
  <p:notesMasterIdLst>
    <p:notesMasterId r:id="rId21"/>
  </p:notesMasterIdLst>
  <p:sldIdLst>
    <p:sldId id="256" r:id="rId4"/>
    <p:sldId id="257" r:id="rId5"/>
    <p:sldId id="261" r:id="rId6"/>
    <p:sldId id="414" r:id="rId7"/>
    <p:sldId id="417" r:id="rId8"/>
    <p:sldId id="415" r:id="rId9"/>
    <p:sldId id="418" r:id="rId10"/>
    <p:sldId id="419" r:id="rId11"/>
    <p:sldId id="420" r:id="rId12"/>
    <p:sldId id="421" r:id="rId13"/>
    <p:sldId id="422" r:id="rId14"/>
    <p:sldId id="427" r:id="rId15"/>
    <p:sldId id="423" r:id="rId16"/>
    <p:sldId id="424" r:id="rId17"/>
    <p:sldId id="425" r:id="rId18"/>
    <p:sldId id="426" r:id="rId19"/>
    <p:sldId id="28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2158-9155-4A38-BB6A-F7A58FAEF615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53394-9C59-4250-AEC5-B7DC7FE63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11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53394-9C59-4250-AEC5-B7DC7FE63DE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7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7140B-E423-92F4-464C-5F4C326B8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1FEFA-26AA-3046-B6FA-2AEE34661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414A22-54D5-F7F4-0982-4FAE8A36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919E1F-5303-FE66-DAD5-FE206DB7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DA9DB7-2E38-BBD4-94F9-BCCB5E6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6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26567-83B9-F161-3F95-992336CA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5712E-D6FB-D41D-2E60-AC855A5DC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B3065E-91EE-5932-1614-F1A22D9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744C6-7CB3-F62F-C9EF-A7D50C2F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D9D44B-D6C5-6405-3FB8-6248672F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37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6AD7B-F47F-BC97-5DE1-DBED3E6B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3E1CEE-3579-6EA1-5AD7-B96879CB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A827C8-73D0-3121-DEE1-A7D6E952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54301-0F92-FBD8-43DC-B5624DAA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E64B4-A84C-C89E-6C7A-E1172B40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1E29C-9EAE-26AF-8DED-ECC3582A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04BB4-053A-1DC2-0A11-815764472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81A7B1-29C7-9FF5-1C3B-055388FFE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D9D94E-7064-7075-1E8B-2001A850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4E0AA5-C0D8-EAFF-6F92-17F85666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5CDF6B-2376-26A0-303F-736CBCA0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3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315BF-4B6F-8292-0402-2EDDA5A7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1C94DA-3654-6E23-E267-72DD6668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659BC8-BA73-B0C7-0BE4-352551C79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76479E-5D44-842E-5B99-928588FA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D8F1DA-7C1D-C5FE-D039-894B60A52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FEF108-E4FF-F6AA-756D-04405531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39358D-C521-A816-1CAF-7AD4849B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D2D77C-830A-9482-D174-35300F55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47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4BEE6-9643-B078-434C-E895311A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210022-B678-0F3E-6829-60F3A65D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F9182D-016E-F0AA-DCEB-25F5AA53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635D7F-57DF-7413-4FF4-5ACAACAD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73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FE47B2-390C-8687-5178-D4E8C63A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3394CC-CE06-5EA7-B77F-28D2D38B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D7E0FC-47C5-B847-C0D4-1EB60DB5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6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BA8F3-10FB-56D7-519A-AA061FC8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100E8-53A6-0BD8-881F-800F38A8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80A2EA-7012-7185-57E3-9D7D1A99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471673-9509-C08A-7A3C-00C95D66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676C7-AB3F-8FB0-6C83-A3D16AA4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43563F-20A2-7CA2-0296-94F231D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1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9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E60B2-D0CB-D4BB-25B7-BEBBABE2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76B3AB-B299-FE2C-A6DD-DB1928FC6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6B3CC3-2205-2FA7-C9C8-E8AC5334C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0EDD6D-E356-4AA3-D342-973F5F9D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A5E1CD-E474-5E0E-A462-45CD15A6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107C06-59B7-C1C5-A64A-88E04860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61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CECD4-6C84-BD22-4528-430C1A89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8293AE-2A90-304E-CFE6-651ED8894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3D74D2-4711-1785-0456-CF3CE15D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DD8133-32DD-1A4D-E9A0-A4D0587D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4F4E3D-9C88-4B5A-8348-1B6B67EA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3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233BFF-C5B2-E113-A88A-DB553F7D5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175032-C81C-7C36-F052-335984D10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7F503-2DA2-44B0-DA3A-E3E2F46D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494871-68F1-99FC-9162-81ABFEE5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4E9F99-1377-2058-38B0-80B1A683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22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BF0F9-CE51-4885-93D2-06E9889B8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6C3CA1-4B3E-4910-AB3A-899E8C04E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19ED7C-0590-4BC4-8753-CB05282D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2CDD8E-FCF4-49A5-9E5C-3761A423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960856-8B41-4C98-82B2-772055C3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90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178AA-9137-4BF9-B728-5761999C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8DA52-ECC7-415A-AF90-52C99FED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33A82-5520-4130-8965-9370C805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55E9A-2730-4AA4-8245-0B81D040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9B692-65C7-4B4A-BC46-B845A5B1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62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85EF1-DF4F-4A1A-8BBC-85D58D7C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E3589C-40A5-4970-9A1E-A4AFBAE9C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E91D6-6076-45E9-A891-02EA9BB5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5498F-2380-4A7D-8CF6-B831B66F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A22A9-465C-4BDF-986C-F5F65029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7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1130A-DEBB-4873-A1D1-B4BF8F84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7BCF7-546F-4F39-BF88-B653EF24D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C24A2B-61EA-426F-997D-1DF405564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5DF484-1C3E-4C70-A861-B518D687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F1D94F-4606-4730-8A75-3319E802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AC60E6-1587-434F-A43D-029B4BDE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105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6C964-800C-4556-B9D5-7070E859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7C89D2-4EE6-482F-A42A-084BECC5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564A24-ECF4-40EA-9106-8AF446AFE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C312A4C-077B-44F7-90D6-4F1059C02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AC5A128-7D2C-4E9E-B9C3-901B4BDE5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BC7CC1-DF35-407B-B816-052CD8B4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69E7FE-0E89-4949-9F3B-8BA62A67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8786F7-BB13-4D74-A27D-13B3605E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04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F8A5-938E-4C84-A1F4-ABF0438B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15C65B-1647-4192-B674-C475722C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8CE268-BE6C-42A6-BCC0-7BE10007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0C4D87-12FE-4F1B-B8B4-422C0B26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224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3CC804-38C7-4E42-AEBD-9FE6CB74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E99D4C-DD4C-4131-9B41-9DC97B28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E0676-CA93-4D30-8387-F0C4D60E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9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757B1-F678-48CD-8116-59A26798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EEC15F-5F83-4D16-8028-55B572EC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A931907-FA27-4B24-81FB-01B55C24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DD22FF-6EE2-4198-971B-83F38F13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6ACA5-8CED-4059-B36A-F2033029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3DFEC2-DE69-40D5-8816-1C4EE9BF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402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5E177-5E11-4DBC-987E-041F95F5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166F82-9BB1-48E4-B199-C29FD8421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5C49B5A-C181-4F23-82E7-C90DD43F6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1F8FFC-A431-4460-A5C3-C1ABBB73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6B7694-A4C0-4A90-B3FD-21261CC5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9C4620-D890-4D0C-A392-77B209A6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694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80860-D6C1-4E79-A602-A9337B5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867A8-D146-4A15-A855-D33D684C7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BA085-BEE8-4FD7-A901-EA108CAF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31CBD4-E77F-4331-8FC1-A8C05392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1BC362-1953-4D2F-81D4-AFE58239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48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0C6B63-8B10-4001-8F04-9BD728F1C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E487A4-6030-4EB0-AECE-F15F23F77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F1DCB-B4D2-442B-9A92-F5FCBAC8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148DF6-B6D0-4476-8C22-FCAB067B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30CED-4FF6-4A92-9D2B-E0E82A07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6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4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9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0BD4E4-257D-16C5-0F26-A111C4D2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A72E2F-B7FD-B602-0DA2-A9EFDDA46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23D2F-951E-3F89-773D-EA71A158F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DB8E2-7DC2-4A04-BAAC-E0EDD78B9CC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CD2A73-6B90-F944-B5F1-3A9E0888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46CA2-8AF1-84FF-453C-27ABA23C5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00531-B720-4614-A133-6996710F4F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4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4F099-F485-4BF3-AB3F-FD5C7359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E98B4E-180F-47FA-93B2-AE7B87EC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E74532-783B-4CA9-8851-0EDEBE4AC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933F-9D5A-4B54-ABC1-C4C7EFC4EBC8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312EA5-C6B3-4024-B309-24ACDAD42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07B78-87FF-4841-B2BE-3902B44F7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50FA-749D-4CDF-9145-97BA00903C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52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.janeckova@map-praha3.cz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18" name="Picture 3" descr="Barevné tužky uvnitř majitele tužky, který se nachází v horní části tabulky dřeva">
            <a:extLst>
              <a:ext uri="{FF2B5EF4-FFF2-40B4-BE49-F238E27FC236}">
                <a16:creationId xmlns:a16="http://schemas.microsoft.com/office/drawing/2014/main" id="{1E77FE6D-895B-216E-25E6-847E973E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3128C0-77FF-939E-A48E-7DD2A8BB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50" y="1920222"/>
            <a:ext cx="4932895" cy="916234"/>
          </a:xfrm>
        </p:spPr>
        <p:txBody>
          <a:bodyPr anchor="ctr">
            <a:normAutofit fontScale="90000"/>
          </a:bodyPr>
          <a:lstStyle/>
          <a:p>
            <a:r>
              <a:rPr 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MAP IV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shrnutí dosavadní práce projektu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4900F5-4576-CC7B-F1B9-07CD4A922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50" y="2902016"/>
            <a:ext cx="3634494" cy="868139"/>
          </a:xfrm>
        </p:spPr>
        <p:txBody>
          <a:bodyPr anchor="ctr">
            <a:normAutofit fontScale="92500"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- výstupní dokumentace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807A9B-3BB5-BBCB-3390-23BABD11D8F0}"/>
              </a:ext>
            </a:extLst>
          </p:cNvPr>
          <p:cNvSpPr txBox="1"/>
          <p:nvPr/>
        </p:nvSpPr>
        <p:spPr>
          <a:xfrm>
            <a:off x="9003322" y="592854"/>
            <a:ext cx="292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Řidící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výbor 19.2.2025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CB675E-FA98-87A6-67FA-40ABE19D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0" y="6098977"/>
            <a:ext cx="4925995" cy="506012"/>
          </a:xfrm>
          <a:prstGeom prst="rect">
            <a:avLst/>
          </a:prstGeom>
        </p:spPr>
      </p:pic>
      <p:sp>
        <p:nvSpPr>
          <p:cNvPr id="7" name="Textové pole 2">
            <a:extLst>
              <a:ext uri="{FF2B5EF4-FFF2-40B4-BE49-F238E27FC236}">
                <a16:creationId xmlns:a16="http://schemas.microsoft.com/office/drawing/2014/main" id="{D3B48C62-29D6-3837-7DFA-8C70DD4D5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045" y="6320566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EA6C5DE-FBEE-796C-7B17-CF46FB8D7E24}"/>
              </a:ext>
            </a:extLst>
          </p:cNvPr>
          <p:cNvSpPr txBox="1">
            <a:spLocks/>
          </p:cNvSpPr>
          <p:nvPr/>
        </p:nvSpPr>
        <p:spPr>
          <a:xfrm>
            <a:off x="603847" y="4214423"/>
            <a:ext cx="3634494" cy="86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Veronika Němečková</a:t>
            </a:r>
          </a:p>
        </p:txBody>
      </p:sp>
    </p:spTree>
    <p:extLst>
      <p:ext uri="{BB962C8B-B14F-4D97-AF65-F5344CB8AC3E}">
        <p14:creationId xmlns:p14="http://schemas.microsoft.com/office/powerpoint/2010/main" val="14059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9F32-A300-9C24-E783-E077E9015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0ADD06BB-90EE-1C8C-86DB-9615FD9B5356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F11C9F6-1204-F099-524B-6033F2D6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8C7EF7E6-9F07-7D1D-26C5-35A9D1AA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CEC80C2-7B85-AE51-1DA0-AD91C49965F9}"/>
              </a:ext>
            </a:extLst>
          </p:cNvPr>
          <p:cNvSpPr txBox="1"/>
          <p:nvPr/>
        </p:nvSpPr>
        <p:spPr>
          <a:xfrm>
            <a:off x="992221" y="1510663"/>
            <a:ext cx="51037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Nedostatečná finanční podpora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Diverzita (heterogenita) žáků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Nízká motivace žáků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Nedostatek podpory ze strany vedení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Nevhodné zavedení metod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Negativní postoje veřejnosti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319D20-D7AC-1670-BBCA-F433CC70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33"/>
          <a:stretch/>
        </p:blipFill>
        <p:spPr>
          <a:xfrm>
            <a:off x="6533745" y="1116291"/>
            <a:ext cx="4881111" cy="47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1B3C-2BC4-B0E1-2CD5-4C33ADA8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42F7E33-8867-9498-9867-4387DE906576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6AA801-A29A-34CE-70CB-F242D3BA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828F0ECC-D4F3-1BCC-532D-99FA9CBF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456981-C6B6-92A7-6316-36D62D7A1DC4}"/>
              </a:ext>
            </a:extLst>
          </p:cNvPr>
          <p:cNvSpPr txBox="1"/>
          <p:nvPr/>
        </p:nvSpPr>
        <p:spPr>
          <a:xfrm>
            <a:off x="631181" y="1209169"/>
            <a:ext cx="60943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PODPORA EFEKTIVNÍ VÝUKY A PRÁCE UČITELŮ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velkého množství učiva a časové náročnosti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Snížení administrativní zátěže učitelů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Poskytnutí dostatečných didaktických pomůcek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Zlepšení podmínek pro přípravu na výuku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739A06-AA6C-DD4C-71EC-6E7F3FDBCD9B}"/>
              </a:ext>
            </a:extLst>
          </p:cNvPr>
          <p:cNvSpPr txBox="1"/>
          <p:nvPr/>
        </p:nvSpPr>
        <p:spPr>
          <a:xfrm>
            <a:off x="631181" y="3319322"/>
            <a:ext cx="60943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INKLUZE A PODPORA DIVERZITY VE TŘÍDÁCH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vysokého počtu dětí ve třídách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Podpora práce s různorodými třídami a jazykovými bariérami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Posílení individualizace výuky a podpory žáků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3196B5-AD42-40F0-B31F-8437630A1C2C}"/>
              </a:ext>
            </a:extLst>
          </p:cNvPr>
          <p:cNvSpPr txBox="1"/>
          <p:nvPr/>
        </p:nvSpPr>
        <p:spPr>
          <a:xfrm>
            <a:off x="6257012" y="1197834"/>
            <a:ext cx="569828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MODERNIZACE VÝUKY A DIGITÁLNÍ GRAMOTNOST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Využití projektové výuky pro atraktivnější vzdělávání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Zlepšení technického zázemí škol a podpora digitalizace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Posílení digitálních kompetencí učitelů a žáků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716B63-9C66-71D0-68AF-411A1CBC7886}"/>
              </a:ext>
            </a:extLst>
          </p:cNvPr>
          <p:cNvSpPr txBox="1"/>
          <p:nvPr/>
        </p:nvSpPr>
        <p:spPr>
          <a:xfrm>
            <a:off x="6257012" y="3258532"/>
            <a:ext cx="60943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SPOLUPRÁCE A ZAPOJENÍ KOMUNITY DO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Podpora spolupráce dětí jako klíčového prvku sociálního učení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Aktivní zapojení rodičů do vzdělávacího procesu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Efektivní využití školního prostoru ve prospěch dětí</a:t>
            </a:r>
          </a:p>
        </p:txBody>
      </p:sp>
    </p:spTree>
    <p:extLst>
      <p:ext uri="{BB962C8B-B14F-4D97-AF65-F5344CB8AC3E}">
        <p14:creationId xmlns:p14="http://schemas.microsoft.com/office/powerpoint/2010/main" val="355464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43376-B917-9319-21A2-08FE0A0A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Hodiny v 11:55 ve škole s zářivými světly a skříňkami">
            <a:extLst>
              <a:ext uri="{FF2B5EF4-FFF2-40B4-BE49-F238E27FC236}">
                <a16:creationId xmlns:a16="http://schemas.microsoft.com/office/drawing/2014/main" id="{C23D1D6A-1FBF-B9BE-8FD0-7D9513AB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1"/>
          <a:stretch/>
        </p:blipFill>
        <p:spPr>
          <a:xfrm>
            <a:off x="7687117" y="875997"/>
            <a:ext cx="3684517" cy="515084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B814EC5-D949-3086-B1B1-466BF8001924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ROVNÉ PŘÍLEŽITOSTI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8ADB8E8-0D0A-4560-3128-1776EB97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58B071CF-D5D6-327C-1138-E93AF2B9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CDB3DF-56DE-A431-6DB2-25EDD7B4831B}"/>
              </a:ext>
            </a:extLst>
          </p:cNvPr>
          <p:cNvSpPr txBox="1"/>
          <p:nvPr/>
        </p:nvSpPr>
        <p:spPr>
          <a:xfrm>
            <a:off x="820366" y="909110"/>
            <a:ext cx="68202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Nedostatek personálních kapacit v oblasti podpory žáků – zvýšená poptávka po sociálních a speciálních pedagozích.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Náročnost práce pedagogů – práce s heterogenními kolektivy představuje výzvu v oblasti diferenciace výuky a individuální podpory žáků.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Propojování a síťování služeb – zlepšení spolupráce mezi školami, neziskovými organizacemi a dalšími subjekty; potřeba lepší informovanosti o dostupných službách. Ideálně by každá škola měla mít určenou kontaktní osobu, nejlépe člena školního poradenského pracoviště (ŠPP).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Nedostatečná kapacita pro žáky – chybějící možnosti umístění pro žáky dle paragrafu 16/9.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talentovaných žáků – potřeba efektivnější identifikace nadaných dětí a vytvoření odpovídajících vzdělávacích strategií.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85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17B8-CDDC-C32B-8FE0-63022CBB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2562D94-F556-4EDF-3937-D20EA5DFA23C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ROVNÉ PŘÍLEŽITOSTI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80ABC4-84D0-A66E-FE14-662E7DFD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4EBC0613-5AAC-9EA2-A933-25A13852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B10832-4C51-9EBC-9B61-DB6029E7DBE5}"/>
              </a:ext>
            </a:extLst>
          </p:cNvPr>
          <p:cNvSpPr txBox="1"/>
          <p:nvPr/>
        </p:nvSpPr>
        <p:spPr>
          <a:xfrm>
            <a:off x="992221" y="966191"/>
            <a:ext cx="5103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„Praha 3“ – silné osobnosti, lokalita (dopravní dostupnost), množství nabídek a služeb neziskového sektoru, snaha téma řešit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Dobrá komunikace mezi jednotlivými organizacemi NZ, školami a školským odborem, předávání informací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Aktivní využívání case managementu / případové konferencí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Školní poradenská pracoviště – vzrůstá jejich význam a důležitost v životě škole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Multikulturní prostředí – pestrá nabídka různých kulturních a sociálních prostředí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Hustá síť spolupracujících navazujících organizací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49A3DF-50CB-A42E-364F-05650C10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39" y="840066"/>
            <a:ext cx="4785940" cy="46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FDAAF-0E68-B736-E66D-276CA7E72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0DC079A-2C4D-129D-C8B4-7505912DA958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rovné příležitosti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7EC28A9-A843-2023-822F-AFF856BF3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675580EA-5EA2-1AF8-9BF2-A68DB488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394C97-AF4C-661B-241B-718D5703BCEA}"/>
              </a:ext>
            </a:extLst>
          </p:cNvPr>
          <p:cNvSpPr txBox="1"/>
          <p:nvPr/>
        </p:nvSpPr>
        <p:spPr>
          <a:xfrm>
            <a:off x="817124" y="1125748"/>
            <a:ext cx="581714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Mapování dětí, které potřebují určitý typ podpory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Neúplnost školních poradenských pracovišť (otázka financování MŠMT), otázka financování sociálního pedagoga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Heterogenní třídy – vysoká náročnost pedagogické práce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Chybějící pedagogický personál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Nedostatečná informovanost rodičů / pedagogů (například školy nekontaktují tak často neziskový sektor apod. !)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Nedostatečná kapacita pro žáky podle § 16, odst. 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Téma nadání / talentu 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B24BE7-76CA-A2C0-1378-ECBC3A76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264" y="1125748"/>
            <a:ext cx="5298250" cy="47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0B1B-F2EB-5948-5C58-0641E4A8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6126540-3E62-B1F1-1ADE-985042A68D83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ROVNÉ PŘÍLEŽITOSTI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54D387-0713-C670-EE61-68666B99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E65FA447-1BE8-391B-7F78-B21E262D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91BD7E-1443-EB73-8CBF-8CC2D2BC282A}"/>
              </a:ext>
            </a:extLst>
          </p:cNvPr>
          <p:cNvSpPr txBox="1"/>
          <p:nvPr/>
        </p:nvSpPr>
        <p:spPr>
          <a:xfrm>
            <a:off x="828451" y="1316110"/>
            <a:ext cx="51037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Dlouhodobá podpora tématu – rozšiřování programů / projektů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Zvýšení dostupnosti odborné pomoci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Zavádění moderních metod a technologií do výuky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Získávání finančních prostředků a grantů pro podporu rovných příležitostí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Vzdělávání a osvěta o diverzitě a inkluzi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Zlepšení spolupráce mezi školami, rodiči a komunitou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35E8B3-354F-3021-3549-C890AF2F9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577" y="1040717"/>
            <a:ext cx="5431056" cy="51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1C01-F1A7-2AB9-DB38-C187B3283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23BE3AC-2E24-C99D-9DC7-D02F354204C9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ROVNÉ PŘÍLEŽITOSTI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6C81D41-28E0-128A-EABF-26DF1BB4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D966D970-D2C3-FD86-AD46-9F3F8093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888F3D-0F48-B4BB-2136-D7EBE493BD79}"/>
              </a:ext>
            </a:extLst>
          </p:cNvPr>
          <p:cNvSpPr txBox="1"/>
          <p:nvPr/>
        </p:nvSpPr>
        <p:spPr>
          <a:xfrm>
            <a:off x="892207" y="909110"/>
            <a:ext cx="51037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Nedostupnost vzdělávacích specialistů (školní psycholog, sociální pedagog)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Nespolupráce s rodiči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Rozdílnost kultur (například v přístupu k různým tématům, jevům, fenoménům) – externí kulturní a sociální faktory, které mohou ovlivnit porozumění a spolupráci mezi různými skupinami.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Sociální vyloučení – širší sociální problémy a exkluze určitých skupin ze společnosti, které mají dopad na školní prostředí a integraci žáků.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Nejasné informování ohledně financování (ale i dalších důležitých témat) ze strany MŠMT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F92E6F-E8DE-EF33-F32E-A387CF44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33"/>
          <a:stretch/>
        </p:blipFill>
        <p:spPr>
          <a:xfrm>
            <a:off x="6533745" y="1116291"/>
            <a:ext cx="4881111" cy="47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0586059-B254-4676-8A03-FD2A6BBAC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5"/>
            <a:ext cx="12192000" cy="57539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C68B860-A88E-48AE-AD2F-C1CE5454CC51}"/>
              </a:ext>
            </a:extLst>
          </p:cNvPr>
          <p:cNvSpPr txBox="1"/>
          <p:nvPr/>
        </p:nvSpPr>
        <p:spPr>
          <a:xfrm>
            <a:off x="792578" y="895179"/>
            <a:ext cx="10464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ny Handwriting" panose="03000000000000000000" pitchFamily="66" charset="0"/>
                <a:ea typeface="+mn-ea"/>
                <a:cs typeface="+mn-cs"/>
              </a:rPr>
              <a:t>Děkuji Vám za pozornost. </a:t>
            </a:r>
            <a:r>
              <a:rPr kumimoji="0" lang="cs-CZ" sz="6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nny Handwriting" panose="03000000000000000000" pitchFamily="66" charset="0"/>
                <a:ea typeface="+mn-ea"/>
                <a:cs typeface="+mn-cs"/>
                <a:sym typeface="Wingdings" panose="05000000000000000000" pitchFamily="2" charset="2"/>
              </a:rPr>
              <a:t>:-)</a:t>
            </a:r>
            <a:endParaRPr kumimoji="0" lang="cs-CZ" sz="6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unny Handwriting" panose="03000000000000000000" pitchFamily="66" charset="0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4D766E-0279-4D41-AF76-E6FB3AD9B5ED}"/>
              </a:ext>
            </a:extLst>
          </p:cNvPr>
          <p:cNvSpPr txBox="1"/>
          <p:nvPr/>
        </p:nvSpPr>
        <p:spPr>
          <a:xfrm>
            <a:off x="3062796" y="2427870"/>
            <a:ext cx="656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Veronika Němečková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mob.: 606 034 560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veronika.nemeckova@map-praha3.cz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658D2C-8C6B-AE0C-5CD7-E27710158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8" name="Textové pole 2">
            <a:extLst>
              <a:ext uri="{FF2B5EF4-FFF2-40B4-BE49-F238E27FC236}">
                <a16:creationId xmlns:a16="http://schemas.microsoft.com/office/drawing/2014/main" id="{8E875EB7-7799-F164-D428-BC3EF1EC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3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Zapečetěné papírové svitky">
            <a:extLst>
              <a:ext uri="{FF2B5EF4-FFF2-40B4-BE49-F238E27FC236}">
                <a16:creationId xmlns:a16="http://schemas.microsoft.com/office/drawing/2014/main" id="{EC41CA97-B070-47E1-F51B-89C3A229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69" y="1152648"/>
            <a:ext cx="6530655" cy="43559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F4D7A3-B3B2-B605-626F-EDC69D618F03}"/>
              </a:ext>
            </a:extLst>
          </p:cNvPr>
          <p:cNvSpPr txBox="1"/>
          <p:nvPr/>
        </p:nvSpPr>
        <p:spPr>
          <a:xfrm>
            <a:off x="814529" y="1418528"/>
            <a:ext cx="3908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Analytická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Strategický rámec 2028</a:t>
            </a:r>
          </a:p>
          <a:p>
            <a:pPr lvl="1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(příloha s investicemi)</a:t>
            </a:r>
          </a:p>
          <a:p>
            <a:pPr lvl="1"/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Roční akční plány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Evaluační zpráva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025493-8096-2359-A0BB-850B8C5E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6" name="Textové pole 2">
            <a:extLst>
              <a:ext uri="{FF2B5EF4-FFF2-40B4-BE49-F238E27FC236}">
                <a16:creationId xmlns:a16="http://schemas.microsoft.com/office/drawing/2014/main" id="{026E0697-7066-1111-3B4A-4C0E672A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28B8838-DC90-66E8-1F72-670F231BBCAC}"/>
              </a:ext>
            </a:extLst>
          </p:cNvPr>
          <p:cNvSpPr txBox="1">
            <a:spLocks/>
          </p:cNvSpPr>
          <p:nvPr/>
        </p:nvSpPr>
        <p:spPr>
          <a:xfrm>
            <a:off x="738186" y="1997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JAKÉ DOKUMENTY SE ODEVZDÁVAJÍ </a:t>
            </a:r>
          </a:p>
        </p:txBody>
      </p:sp>
    </p:spTree>
    <p:extLst>
      <p:ext uri="{BB962C8B-B14F-4D97-AF65-F5344CB8AC3E}">
        <p14:creationId xmlns:p14="http://schemas.microsoft.com/office/powerpoint/2010/main" val="379136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1" name="Obrázek 100">
            <a:extLst>
              <a:ext uri="{FF2B5EF4-FFF2-40B4-BE49-F238E27FC236}">
                <a16:creationId xmlns:a16="http://schemas.microsoft.com/office/drawing/2014/main" id="{47BAA76C-97CE-08B5-3B2A-2A8F8437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200" y="924128"/>
            <a:ext cx="7464771" cy="5861962"/>
          </a:xfrm>
          <a:prstGeom prst="rect">
            <a:avLst/>
          </a:prstGeom>
        </p:spPr>
      </p:pic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36FB49C2-435C-693B-8F4C-71D04517BDAF}"/>
              </a:ext>
            </a:extLst>
          </p:cNvPr>
          <p:cNvSpPr txBox="1"/>
          <p:nvPr/>
        </p:nvSpPr>
        <p:spPr>
          <a:xfrm>
            <a:off x="546949" y="807396"/>
            <a:ext cx="470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TVORBY STRATEGICKÉHO RÁMCE</a:t>
            </a: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8E943F94-864E-1A84-0C2C-16DC8D4297EE}"/>
              </a:ext>
            </a:extLst>
          </p:cNvPr>
          <p:cNvSpPr txBox="1"/>
          <p:nvPr/>
        </p:nvSpPr>
        <p:spPr>
          <a:xfrm>
            <a:off x="546949" y="2110903"/>
            <a:ext cx="42315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VIZE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reprezentuje dlouhodobý cíl nebo směřování.</a:t>
            </a:r>
          </a:p>
          <a:p>
            <a:pPr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PRIORITNÍ OBLASTI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klíčové oblasti, na které se zaměřuje strategie.</a:t>
            </a:r>
          </a:p>
          <a:p>
            <a:pPr algn="just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STRATEGICKÉ CÍLE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konkrétní cíle, které je potřeba dosáhnout v rámci prioritních oblastí.</a:t>
            </a:r>
          </a:p>
          <a:p>
            <a:pPr algn="just"/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AKČNÍ PLÁNY (PROJEKTY A AKTIVITY)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konkrétní kroky a opatření vedoucí k dosažení strategických cílů.</a:t>
            </a:r>
          </a:p>
        </p:txBody>
      </p:sp>
      <p:pic>
        <p:nvPicPr>
          <p:cNvPr id="105" name="Obrázek 104">
            <a:extLst>
              <a:ext uri="{FF2B5EF4-FFF2-40B4-BE49-F238E27FC236}">
                <a16:creationId xmlns:a16="http://schemas.microsoft.com/office/drawing/2014/main" id="{D7CF0839-0DCD-60EB-A9E8-DEB3F638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06" name="Textové pole 2">
            <a:extLst>
              <a:ext uri="{FF2B5EF4-FFF2-40B4-BE49-F238E27FC236}">
                <a16:creationId xmlns:a16="http://schemas.microsoft.com/office/drawing/2014/main" id="{F6223961-9E4C-AB01-B9DE-64BBD92D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883" y="637892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CE649-A4E6-52F4-5BE8-9EF5FE9C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865B411C-3D14-9B7D-4D28-FE60B4F420EC}"/>
              </a:ext>
            </a:extLst>
          </p:cNvPr>
          <p:cNvSpPr txBox="1">
            <a:spLocks/>
          </p:cNvSpPr>
          <p:nvPr/>
        </p:nvSpPr>
        <p:spPr>
          <a:xfrm>
            <a:off x="838200" y="2038147"/>
            <a:ext cx="5157787" cy="2300389"/>
          </a:xfrm>
          <a:prstGeom prst="rect">
            <a:avLst/>
          </a:prstGeom>
          <a:solidFill>
            <a:srgbClr val="0099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Revize analýzy stavu a potřeb, SWOT3 analýz, identifikace příčin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Aktualizace hlavních problémů                   k řešení, popis jejich příčin a návrh řešení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FF26F4F-25FD-2417-6B40-728CA48001E8}"/>
              </a:ext>
            </a:extLst>
          </p:cNvPr>
          <p:cNvSpPr txBox="1">
            <a:spLocks/>
          </p:cNvSpPr>
          <p:nvPr/>
        </p:nvSpPr>
        <p:spPr>
          <a:xfrm>
            <a:off x="6258130" y="2038147"/>
            <a:ext cx="5157787" cy="2300389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 podkladů pro aktualizaci analytické části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Doplnění informací o potřebách investic ve školách a stupni připravenosti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9F923893-FDE1-577C-A353-83EBA5F39588}"/>
              </a:ext>
            </a:extLst>
          </p:cNvPr>
          <p:cNvSpPr txBox="1">
            <a:spLocks/>
          </p:cNvSpPr>
          <p:nvPr/>
        </p:nvSpPr>
        <p:spPr>
          <a:xfrm>
            <a:off x="838200" y="97977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Pracovní skupiny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7728E8BD-759E-187B-7EC9-3BB2FB8B87C1}"/>
              </a:ext>
            </a:extLst>
          </p:cNvPr>
          <p:cNvSpPr txBox="1">
            <a:spLocks/>
          </p:cNvSpPr>
          <p:nvPr/>
        </p:nvSpPr>
        <p:spPr>
          <a:xfrm>
            <a:off x="6196015" y="979776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Realizační tým a OŠ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5561E0E-3893-D0E9-1B7B-C8D90D122F49}"/>
              </a:ext>
            </a:extLst>
          </p:cNvPr>
          <p:cNvSpPr txBox="1">
            <a:spLocks/>
          </p:cNvSpPr>
          <p:nvPr/>
        </p:nvSpPr>
        <p:spPr>
          <a:xfrm>
            <a:off x="738186" y="1997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ANALYTICKÁ ČÁST</a:t>
            </a:r>
          </a:p>
        </p:txBody>
      </p:sp>
      <p:pic>
        <p:nvPicPr>
          <p:cNvPr id="10" name="Grafický objekt 9" descr="Skupinový brainstorming obrys">
            <a:extLst>
              <a:ext uri="{FF2B5EF4-FFF2-40B4-BE49-F238E27FC236}">
                <a16:creationId xmlns:a16="http://schemas.microsoft.com/office/drawing/2014/main" id="{36F544D4-9FB1-58F6-58A3-9ACD80DC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2363" y="4430948"/>
            <a:ext cx="1269459" cy="1269459"/>
          </a:xfrm>
          <a:prstGeom prst="rect">
            <a:avLst/>
          </a:prstGeom>
        </p:spPr>
      </p:pic>
      <p:pic>
        <p:nvPicPr>
          <p:cNvPr id="11" name="Grafický objekt 10" descr="Schůzka obrys">
            <a:extLst>
              <a:ext uri="{FF2B5EF4-FFF2-40B4-BE49-F238E27FC236}">
                <a16:creationId xmlns:a16="http://schemas.microsoft.com/office/drawing/2014/main" id="{7D976011-127C-8DD1-22E9-EEA7FAC36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7708" y="4430948"/>
            <a:ext cx="1091929" cy="10919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F1CA43-462F-9F18-4A3C-435A40A0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459A61C2-E2CA-D87A-1ACD-619A77D5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9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D947-F986-470B-A46F-186C2B3C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11FE757-A103-7ACC-0D19-03B5E6D57E6A}"/>
              </a:ext>
            </a:extLst>
          </p:cNvPr>
          <p:cNvSpPr txBox="1">
            <a:spLocks/>
          </p:cNvSpPr>
          <p:nvPr/>
        </p:nvSpPr>
        <p:spPr>
          <a:xfrm>
            <a:off x="738186" y="1997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ANALYTICKÁ ČÁST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A21EF07-19D9-AFB5-C635-1D7AD29C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0702A71B-6B69-B289-F32A-6EBF29DD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ástupný text 4">
            <a:extLst>
              <a:ext uri="{FF2B5EF4-FFF2-40B4-BE49-F238E27FC236}">
                <a16:creationId xmlns:a16="http://schemas.microsoft.com/office/drawing/2014/main" id="{CCB67C52-F82A-A753-4E41-3B51A9339C6D}"/>
              </a:ext>
            </a:extLst>
          </p:cNvPr>
          <p:cNvSpPr txBox="1">
            <a:spLocks/>
          </p:cNvSpPr>
          <p:nvPr/>
        </p:nvSpPr>
        <p:spPr>
          <a:xfrm>
            <a:off x="615291" y="80927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Pracovní skupiny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0F8C98-A817-E039-617B-447B6B071C9E}"/>
              </a:ext>
            </a:extLst>
          </p:cNvPr>
          <p:cNvSpPr txBox="1">
            <a:spLocks/>
          </p:cNvSpPr>
          <p:nvPr/>
        </p:nvSpPr>
        <p:spPr>
          <a:xfrm>
            <a:off x="838199" y="1953448"/>
            <a:ext cx="5157787" cy="2300389"/>
          </a:xfrm>
          <a:prstGeom prst="rect">
            <a:avLst/>
          </a:prstGeom>
          <a:solidFill>
            <a:srgbClr val="0099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Revize analýzy stavu a potřeb, SWOT3 analýz, identifikace příčin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Aktualizace hlavních problémů                   k řešení, popis jejich příčin a návrh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3FC568-6B84-3E09-D153-827E3C1E3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48" y="4468727"/>
            <a:ext cx="1078074" cy="10729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8E542D-347B-D322-3931-103412569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528" y="862546"/>
            <a:ext cx="4438273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BD3AD-C1D3-CD6F-7301-86608C775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Hodiny v 11:55 ve škole s zářivými světly a skříňkami">
            <a:extLst>
              <a:ext uri="{FF2B5EF4-FFF2-40B4-BE49-F238E27FC236}">
                <a16:creationId xmlns:a16="http://schemas.microsoft.com/office/drawing/2014/main" id="{1C6631FD-C9D4-F361-E80D-20B82EB6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1"/>
          <a:stretch/>
        </p:blipFill>
        <p:spPr>
          <a:xfrm>
            <a:off x="7687117" y="875997"/>
            <a:ext cx="3684517" cy="515084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81D82BE-526F-8358-BC5E-1F4194797DEC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72506CD-8498-1348-4101-A41DEC92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972B468C-0D5D-A749-C9CE-6491CF29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D84B5A-5967-8603-DD2B-EF2E024F46A3}"/>
              </a:ext>
            </a:extLst>
          </p:cNvPr>
          <p:cNvSpPr txBox="1"/>
          <p:nvPr/>
        </p:nvSpPr>
        <p:spPr>
          <a:xfrm>
            <a:off x="738186" y="1040860"/>
            <a:ext cx="68202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Velké množství učiva a časová náročnost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Velké množství dětí ve třídě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Náročnější příprava a nedostatek času na přípravu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Nedostatečné množství didaktických pomůcek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Digitalizace a technické problémy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Různorodé složení tříd a jazyková bariéra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projektové výuky – cesta k atraktivnímu a aktivnímu vzdělávání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Spolupráce dětí jako klíčový prvek sociálního učení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Zapojení rodičů do vzdělávacího procesu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Využití prostoru ve prospěch dětí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1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E14D-5BD1-3906-5028-17D80A1A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BFC4948-D3C9-2C1D-1FD6-A8E23A8E60A9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1BE75D4-B72A-B8AA-C6B8-C9C269D1A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6364B7A2-C134-8F54-83C7-DB578362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C3617E-25F7-C09F-B215-E0718F5EEA04}"/>
              </a:ext>
            </a:extLst>
          </p:cNvPr>
          <p:cNvSpPr txBox="1"/>
          <p:nvPr/>
        </p:nvSpPr>
        <p:spPr>
          <a:xfrm>
            <a:off x="992221" y="1510663"/>
            <a:ext cx="5103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Dochází k hlubšímu porozumění učiva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Aktivní zapojení žáků do procesu vzdělávání, spoluúčast na přípravě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Větší šance, že se zapojí více dětí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Spolupráce dětí mezi sebou, ale i s rodiči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Prostor pro kreativní vyžití učitele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D3466F-F771-0FF4-7A89-AF70E044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39" y="840066"/>
            <a:ext cx="4785940" cy="46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B9FC3-04BD-D7CD-14BD-82F12FD8F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ED77323E-10FB-8337-6831-A9B547BD18F5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0B277CF-6EA0-9BCD-4383-03B4C04D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5457807D-51C5-6EB6-6C2D-FB9FB91E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8DF700B-DBF0-6CBA-C09F-37E8BDE6B6C7}"/>
              </a:ext>
            </a:extLst>
          </p:cNvPr>
          <p:cNvSpPr txBox="1"/>
          <p:nvPr/>
        </p:nvSpPr>
        <p:spPr>
          <a:xfrm>
            <a:off x="992221" y="1510663"/>
            <a:ext cx="5103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Velké množství dětí ve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Nedostatečné množství didaktických pomůcek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Heterogenní kolektivy (jiné národnosti, problematické chování)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 třídě je větší počet dětí s odlišným mateřským jazykem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Velké množství učiva, které je potřeba probrat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Nedostatek času na přípravu, náročnější příprava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B3A288-172C-0D80-38C4-3D83BECE4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063" y="1125748"/>
            <a:ext cx="5298250" cy="47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99000-CFC8-AF0A-AEBD-3F040BFB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EAC57BD1-7ADB-1F54-8BAC-D78A51E4A8F9}"/>
              </a:ext>
            </a:extLst>
          </p:cNvPr>
          <p:cNvSpPr txBox="1">
            <a:spLocks/>
          </p:cNvSpPr>
          <p:nvPr/>
        </p:nvSpPr>
        <p:spPr>
          <a:xfrm>
            <a:off x="738186" y="199766"/>
            <a:ext cx="10515600" cy="545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SKUPINA PRO MODERNÍ DIDAKTICKÉ FORMY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23F6D1-0BBA-943A-941B-3115240C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8" y="6225338"/>
            <a:ext cx="4925995" cy="506012"/>
          </a:xfrm>
          <a:prstGeom prst="rect">
            <a:avLst/>
          </a:prstGeom>
        </p:spPr>
      </p:pic>
      <p:sp>
        <p:nvSpPr>
          <p:cNvPr id="13" name="Textové pole 2">
            <a:extLst>
              <a:ext uri="{FF2B5EF4-FFF2-40B4-BE49-F238E27FC236}">
                <a16:creationId xmlns:a16="http://schemas.microsoft.com/office/drawing/2014/main" id="{B22E30EB-8C9B-4376-93E2-8160086B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5" y="6306285"/>
            <a:ext cx="637032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projektu „MAP Praha 3 pro vzdělávání“ je zajistit kvalitní vzdělávání v MŠ a ZŠ a prohloubit spolupráci na území MČ Praha 3.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BC3D74-4E3B-9B37-C2DE-102015EAA5D8}"/>
              </a:ext>
            </a:extLst>
          </p:cNvPr>
          <p:cNvSpPr txBox="1"/>
          <p:nvPr/>
        </p:nvSpPr>
        <p:spPr>
          <a:xfrm>
            <a:off x="992221" y="1510663"/>
            <a:ext cx="51037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Snížení kvantity učiva a naopak důraz na kvalitu, porozumění, souvislosti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Změna pohledu na vzdělávání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Motivace studentů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Rozvoj kompetencí učitelů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Rostoucí zájem učitelů a žáků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digitalizace ve vzdělávání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53F85B-CF77-B2F4-DE6D-B5491B93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577" y="1040717"/>
            <a:ext cx="5431056" cy="51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978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1344</Words>
  <Application>Microsoft Office PowerPoint</Application>
  <PresentationFormat>Širokoúhlá obrazovka</PresentationFormat>
  <Paragraphs>150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Calisto MT</vt:lpstr>
      <vt:lpstr>Gunny Handwriting</vt:lpstr>
      <vt:lpstr>Univers Condensed</vt:lpstr>
      <vt:lpstr>ChronicleVTI</vt:lpstr>
      <vt:lpstr>Motiv Office</vt:lpstr>
      <vt:lpstr>1_Motiv Office</vt:lpstr>
      <vt:lpstr>MAP IV  shrnutí dosavadní práce projektu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Němečková</dc:creator>
  <cp:lastModifiedBy>Veronika Němečková</cp:lastModifiedBy>
  <cp:revision>8</cp:revision>
  <dcterms:created xsi:type="dcterms:W3CDTF">2025-02-18T19:23:09Z</dcterms:created>
  <dcterms:modified xsi:type="dcterms:W3CDTF">2025-02-21T08:11:49Z</dcterms:modified>
</cp:coreProperties>
</file>